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0" autoAdjust="0"/>
  </p:normalViewPr>
  <p:slideViewPr>
    <p:cSldViewPr>
      <p:cViewPr>
        <p:scale>
          <a:sx n="104" d="100"/>
          <a:sy n="104" d="100"/>
        </p:scale>
        <p:origin x="-174" y="-90"/>
      </p:cViewPr>
      <p:guideLst>
        <p:guide orient="horz" pos="2160"/>
        <p:guide pos="2880"/>
      </p:guideLst>
    </p:cSldViewPr>
  </p:slideViewPr>
  <p:outlineViewPr>
    <p:cViewPr>
      <p:scale>
        <a:sx n="33" d="100"/>
        <a:sy n="33" d="100"/>
      </p:scale>
      <p:origin x="0" y="1736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3C6EE7B-1480-47C5-B284-D718C430EF47}" type="datetimeFigureOut">
              <a:rPr lang="el-GR" smtClean="0"/>
              <a:t>27/11/2012</a:t>
            </a:fld>
            <a:endParaRPr lang="el-GR"/>
          </a:p>
        </p:txBody>
      </p:sp>
      <p:sp>
        <p:nvSpPr>
          <p:cNvPr id="17" name="Footer Placeholder 16"/>
          <p:cNvSpPr>
            <a:spLocks noGrp="1"/>
          </p:cNvSpPr>
          <p:nvPr>
            <p:ph type="ftr" sz="quarter" idx="11"/>
          </p:nvPr>
        </p:nvSpPr>
        <p:spPr/>
        <p:txBody>
          <a:bodyPr/>
          <a:lstStyle/>
          <a:p>
            <a:endParaRPr lang="el-GR"/>
          </a:p>
        </p:txBody>
      </p:sp>
      <p:sp>
        <p:nvSpPr>
          <p:cNvPr id="29" name="Slide Number Placeholder 28"/>
          <p:cNvSpPr>
            <a:spLocks noGrp="1"/>
          </p:cNvSpPr>
          <p:nvPr>
            <p:ph type="sldNum" sz="quarter" idx="12"/>
          </p:nvPr>
        </p:nvSpPr>
        <p:spPr/>
        <p:txBody>
          <a:bodyPr/>
          <a:lstStyle/>
          <a:p>
            <a:fld id="{5869B5B9-0D4F-485D-84CB-EF96DE02C6E8}" type="slidenum">
              <a:rPr lang="el-GR" smtClean="0"/>
              <a:t>‹#›</a:t>
            </a:fld>
            <a:endParaRPr lang="el-G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C6EE7B-1480-47C5-B284-D718C430EF47}" type="datetimeFigureOut">
              <a:rPr lang="el-GR" smtClean="0"/>
              <a:t>27/11/2012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869B5B9-0D4F-485D-84CB-EF96DE02C6E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C6EE7B-1480-47C5-B284-D718C430EF47}" type="datetimeFigureOut">
              <a:rPr lang="el-GR" smtClean="0"/>
              <a:t>27/11/2012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869B5B9-0D4F-485D-84CB-EF96DE02C6E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C6EE7B-1480-47C5-B284-D718C430EF47}" type="datetimeFigureOut">
              <a:rPr lang="el-GR" smtClean="0"/>
              <a:t>27/11/2012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869B5B9-0D4F-485D-84CB-EF96DE02C6E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C6EE7B-1480-47C5-B284-D718C430EF47}" type="datetimeFigureOut">
              <a:rPr lang="el-GR" smtClean="0"/>
              <a:t>27/11/2012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7924800" y="6416675"/>
            <a:ext cx="762000" cy="365125"/>
          </a:xfrm>
        </p:spPr>
        <p:txBody>
          <a:bodyPr/>
          <a:lstStyle/>
          <a:p>
            <a:fld id="{5869B5B9-0D4F-485D-84CB-EF96DE02C6E8}"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C6EE7B-1480-47C5-B284-D718C430EF47}" type="datetimeFigureOut">
              <a:rPr lang="el-GR" smtClean="0"/>
              <a:t>27/11/2012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869B5B9-0D4F-485D-84CB-EF96DE02C6E8}"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C6EE7B-1480-47C5-B284-D718C430EF47}" type="datetimeFigureOut">
              <a:rPr lang="el-GR" smtClean="0"/>
              <a:t>27/11/2012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869B5B9-0D4F-485D-84CB-EF96DE02C6E8}"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C6EE7B-1480-47C5-B284-D718C430EF47}" type="datetimeFigureOut">
              <a:rPr lang="el-GR" smtClean="0"/>
              <a:t>27/11/2012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869B5B9-0D4F-485D-84CB-EF96DE02C6E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6EE7B-1480-47C5-B284-D718C430EF47}" type="datetimeFigureOut">
              <a:rPr lang="el-GR" smtClean="0"/>
              <a:t>27/11/2012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869B5B9-0D4F-485D-84CB-EF96DE02C6E8}"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C6EE7B-1480-47C5-B284-D718C430EF47}" type="datetimeFigureOut">
              <a:rPr lang="el-GR" smtClean="0"/>
              <a:t>27/11/2012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869B5B9-0D4F-485D-84CB-EF96DE02C6E8}"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C6EE7B-1480-47C5-B284-D718C430EF47}" type="datetimeFigureOut">
              <a:rPr lang="el-GR" smtClean="0"/>
              <a:t>27/11/2012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869B5B9-0D4F-485D-84CB-EF96DE02C6E8}"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3C6EE7B-1480-47C5-B284-D718C430EF47}" type="datetimeFigureOut">
              <a:rPr lang="el-GR" smtClean="0"/>
              <a:t>27/11/2012</a:t>
            </a:fld>
            <a:endParaRPr lang="el-G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869B5B9-0D4F-485D-84CB-EF96DE02C6E8}"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se.gr/index.php" TargetMode="External"/><Relationship Id="rId2" Type="http://schemas.openxmlformats.org/officeDocument/2006/relationships/hyperlink" Target="http://www.frontistirioproto.gr/index.php?option=com_content&amp;view=category&amp;id=28&amp;Itemid=1&amp;lang=el" TargetMode="External"/><Relationship Id="rId1" Type="http://schemas.openxmlformats.org/officeDocument/2006/relationships/slideLayout" Target="../slideLayouts/slideLayout2.xml"/><Relationship Id="rId4" Type="http://schemas.openxmlformats.org/officeDocument/2006/relationships/hyperlink" Target="https://www.youtube.com/user/TheEvian100?feature=watch"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5"/>
            <a:ext cx="7772400" cy="1785949"/>
          </a:xfrm>
        </p:spPr>
        <p:txBody>
          <a:bodyPr/>
          <a:lstStyle/>
          <a:p>
            <a:r>
              <a:rPr lang="el-GR" dirty="0" smtClean="0">
                <a:solidFill>
                  <a:schemeClr val="accent3">
                    <a:lumMod val="75000"/>
                  </a:schemeClr>
                </a:solidFill>
              </a:rPr>
              <a:t>ΣΤΡΑΤΙΩΤΙΚΕΣ ΣΧΟΛΕΣ</a:t>
            </a:r>
            <a:endParaRPr lang="el-GR" dirty="0">
              <a:solidFill>
                <a:schemeClr val="accent3">
                  <a:lumMod val="75000"/>
                </a:schemeClr>
              </a:solidFill>
            </a:endParaRPr>
          </a:p>
        </p:txBody>
      </p:sp>
      <p:sp>
        <p:nvSpPr>
          <p:cNvPr id="3" name="Subtitle 2"/>
          <p:cNvSpPr>
            <a:spLocks noGrp="1"/>
          </p:cNvSpPr>
          <p:nvPr>
            <p:ph type="subTitle" idx="1"/>
          </p:nvPr>
        </p:nvSpPr>
        <p:spPr>
          <a:xfrm rot="16200000">
            <a:off x="7929570" y="4714900"/>
            <a:ext cx="1785950" cy="642910"/>
          </a:xfrm>
        </p:spPr>
        <p:txBody>
          <a:bodyPr/>
          <a:lstStyle/>
          <a:p>
            <a:endParaRPr lang="el-GR" dirty="0"/>
          </a:p>
        </p:txBody>
      </p:sp>
      <p:pic>
        <p:nvPicPr>
          <p:cNvPr id="1026" name="Picture 2" descr="http://4.bp.blogspot.com/-3zMmJZZ4XdU/UEuf9q9sE_I/AAAAAAAAA84/5jF2XxPWLCc/s1600/tromaktiko.jpg"/>
          <p:cNvPicPr>
            <a:picLocks noChangeAspect="1" noChangeArrowheads="1"/>
          </p:cNvPicPr>
          <p:nvPr/>
        </p:nvPicPr>
        <p:blipFill>
          <a:blip r:embed="rId2"/>
          <a:srcRect/>
          <a:stretch>
            <a:fillRect/>
          </a:stretch>
        </p:blipFill>
        <p:spPr bwMode="auto">
          <a:xfrm>
            <a:off x="2428860" y="2786058"/>
            <a:ext cx="4572000" cy="347662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chemeClr val="accent3">
                    <a:lumMod val="75000"/>
                  </a:schemeClr>
                </a:solidFill>
              </a:rPr>
              <a:t/>
            </a:r>
            <a:br>
              <a:rPr lang="el-GR" dirty="0" smtClean="0">
                <a:solidFill>
                  <a:schemeClr val="accent3">
                    <a:lumMod val="75000"/>
                  </a:schemeClr>
                </a:solidFill>
              </a:rPr>
            </a:br>
            <a:r>
              <a:rPr lang="el-GR" sz="4000" dirty="0" smtClean="0">
                <a:solidFill>
                  <a:schemeClr val="accent3">
                    <a:lumMod val="75000"/>
                  </a:schemeClr>
                </a:solidFill>
              </a:rPr>
              <a:t>ΣΧΟΛΗ </a:t>
            </a:r>
            <a:r>
              <a:rPr lang="el-GR" sz="4000" dirty="0">
                <a:solidFill>
                  <a:schemeClr val="accent3">
                    <a:lumMod val="75000"/>
                  </a:schemeClr>
                </a:solidFill>
              </a:rPr>
              <a:t>ΝΑΥΤΙΚΩΝ ΔΟΚΙΜΩΝ (Σ.Ν.Δ.)</a:t>
            </a:r>
            <a:r>
              <a:rPr lang="el-GR" dirty="0">
                <a:solidFill>
                  <a:schemeClr val="accent3">
                    <a:lumMod val="75000"/>
                  </a:schemeClr>
                </a:solidFill>
              </a:rPr>
              <a:t/>
            </a:r>
            <a:br>
              <a:rPr lang="el-GR" dirty="0">
                <a:solidFill>
                  <a:schemeClr val="accent3">
                    <a:lumMod val="75000"/>
                  </a:schemeClr>
                </a:solidFill>
              </a:rPr>
            </a:br>
            <a:endParaRPr lang="el-GR" dirty="0">
              <a:solidFill>
                <a:schemeClr val="accent3">
                  <a:lumMod val="75000"/>
                </a:schemeClr>
              </a:solidFill>
            </a:endParaRPr>
          </a:p>
        </p:txBody>
      </p:sp>
      <p:sp>
        <p:nvSpPr>
          <p:cNvPr id="3" name="Content Placeholder 2"/>
          <p:cNvSpPr>
            <a:spLocks noGrp="1"/>
          </p:cNvSpPr>
          <p:nvPr>
            <p:ph idx="1"/>
          </p:nvPr>
        </p:nvSpPr>
        <p:spPr/>
        <p:txBody>
          <a:bodyPr>
            <a:normAutofit/>
          </a:bodyPr>
          <a:lstStyle/>
          <a:p>
            <a:pPr>
              <a:buNone/>
            </a:pPr>
            <a:r>
              <a:rPr lang="el-GR" sz="2000" dirty="0" smtClean="0">
                <a:solidFill>
                  <a:schemeClr val="accent6">
                    <a:lumMod val="50000"/>
                  </a:schemeClr>
                </a:solidFill>
              </a:rPr>
              <a:t>     α</a:t>
            </a:r>
            <a:r>
              <a:rPr lang="el-GR" sz="2000" dirty="0">
                <a:solidFill>
                  <a:schemeClr val="accent6">
                    <a:lumMod val="50000"/>
                  </a:schemeClr>
                </a:solidFill>
              </a:rPr>
              <a:t>. </a:t>
            </a:r>
            <a:r>
              <a:rPr lang="el-GR" sz="2000" dirty="0">
                <a:solidFill>
                  <a:schemeClr val="accent6">
                    <a:lumMod val="75000"/>
                  </a:schemeClr>
                </a:solidFill>
              </a:rPr>
              <a:t>ΕΔΡΑ ΤΗΣ </a:t>
            </a:r>
            <a:r>
              <a:rPr lang="el-GR" sz="2000" dirty="0" smtClean="0">
                <a:solidFill>
                  <a:schemeClr val="accent6">
                    <a:lumMod val="75000"/>
                  </a:schemeClr>
                </a:solidFill>
              </a:rPr>
              <a:t>ΣΝΔ</a:t>
            </a:r>
            <a:r>
              <a:rPr lang="el-GR" sz="2000" dirty="0" smtClean="0"/>
              <a:t/>
            </a:r>
            <a:br>
              <a:rPr lang="el-GR" sz="2000" dirty="0" smtClean="0"/>
            </a:br>
            <a:r>
              <a:rPr lang="el-GR" sz="2000" dirty="0"/>
              <a:t>Η έδρα της Σχόλης βρίσκεται στον Πειραιά (</a:t>
            </a:r>
            <a:r>
              <a:rPr lang="el-GR" sz="2000" dirty="0" err="1"/>
              <a:t>Χατζηκυριάκειο</a:t>
            </a:r>
            <a:r>
              <a:rPr lang="el-GR" sz="2000" dirty="0"/>
              <a:t>.) </a:t>
            </a:r>
            <a:r>
              <a:rPr lang="el-GR" sz="2000" dirty="0" smtClean="0"/>
              <a:t/>
            </a:r>
            <a:br>
              <a:rPr lang="el-GR" sz="2000" dirty="0" smtClean="0"/>
            </a:br>
            <a:r>
              <a:rPr lang="el-GR" sz="2000" dirty="0" smtClean="0"/>
              <a:t/>
            </a:r>
            <a:br>
              <a:rPr lang="el-GR" sz="2000" dirty="0" smtClean="0"/>
            </a:br>
            <a:r>
              <a:rPr lang="el-GR" sz="2000" dirty="0">
                <a:solidFill>
                  <a:schemeClr val="accent6">
                    <a:lumMod val="50000"/>
                  </a:schemeClr>
                </a:solidFill>
              </a:rPr>
              <a:t>β. </a:t>
            </a:r>
            <a:r>
              <a:rPr lang="el-GR" sz="2000" dirty="0">
                <a:solidFill>
                  <a:schemeClr val="accent6">
                    <a:lumMod val="75000"/>
                  </a:schemeClr>
                </a:solidFill>
              </a:rPr>
              <a:t>ΕΠΙΣΤΗΜΟΝΙΚΑ ΠΕΔΙΑ ΣΤΑ ΟΠΟΙΑ ΑΝΗΚΕΙ Η </a:t>
            </a:r>
            <a:r>
              <a:rPr lang="el-GR" sz="2000" dirty="0" smtClean="0">
                <a:solidFill>
                  <a:schemeClr val="accent6">
                    <a:lumMod val="75000"/>
                  </a:schemeClr>
                </a:solidFill>
              </a:rPr>
              <a:t>ΣΝΔ</a:t>
            </a:r>
            <a:r>
              <a:rPr lang="el-GR" sz="2000" dirty="0" smtClean="0"/>
              <a:t/>
            </a:r>
            <a:br>
              <a:rPr lang="el-GR" sz="2000" dirty="0" smtClean="0"/>
            </a:br>
            <a:r>
              <a:rPr lang="el-GR" sz="2000" dirty="0"/>
              <a:t>Η ΣΝΔ ανήκει στα επιστημονικά πεδία των θετικών και τεχνολογικών επιστημών . </a:t>
            </a:r>
            <a:r>
              <a:rPr lang="el-GR" sz="2000" dirty="0" smtClean="0"/>
              <a:t/>
            </a:r>
            <a:br>
              <a:rPr lang="el-GR" sz="2000" dirty="0" smtClean="0"/>
            </a:br>
            <a:r>
              <a:rPr lang="el-GR" sz="2000" dirty="0" smtClean="0"/>
              <a:t/>
            </a:r>
            <a:br>
              <a:rPr lang="el-GR" sz="2000" dirty="0" smtClean="0"/>
            </a:br>
            <a:r>
              <a:rPr lang="el-GR" sz="2000" dirty="0">
                <a:solidFill>
                  <a:schemeClr val="accent6">
                    <a:lumMod val="50000"/>
                  </a:schemeClr>
                </a:solidFill>
              </a:rPr>
              <a:t>γ. </a:t>
            </a:r>
            <a:r>
              <a:rPr lang="el-GR" sz="2000" dirty="0">
                <a:solidFill>
                  <a:schemeClr val="accent6">
                    <a:lumMod val="75000"/>
                  </a:schemeClr>
                </a:solidFill>
              </a:rPr>
              <a:t>ΔΙΑΡΚΕΙΑ ΦΟΙΤΗΣΗΣ ΚΑΙ ΧΡΟΝΟΣ ΥΠΟΧΡΕΩΤΙΚΗΣ ΠΑΡΑΜΟΝΗΣ ΣΤΟ ΣΤΡΑΤΕΥΜΑ ΜΕΤΑ ΤΗΝ </a:t>
            </a:r>
            <a:r>
              <a:rPr lang="el-GR" sz="2000" dirty="0" smtClean="0">
                <a:solidFill>
                  <a:schemeClr val="accent6">
                    <a:lumMod val="75000"/>
                  </a:schemeClr>
                </a:solidFill>
              </a:rPr>
              <a:t>ΑΠΟΦΟΙΤΗΣΗ</a:t>
            </a:r>
            <a:r>
              <a:rPr lang="el-GR" sz="2000" dirty="0" smtClean="0"/>
              <a:t/>
            </a:r>
            <a:br>
              <a:rPr lang="el-GR" sz="2000" dirty="0" smtClean="0"/>
            </a:br>
            <a:r>
              <a:rPr lang="el-GR" sz="2000" dirty="0"/>
              <a:t>Η φοίτηση είναι τετραετής και οι Αξιωματικοί της Σχολής δεν μπορούν να παραιτηθούν, </a:t>
            </a:r>
            <a:r>
              <a:rPr lang="el-GR" sz="2000" dirty="0" err="1"/>
              <a:t>απομακρυνόμενοι</a:t>
            </a:r>
            <a:r>
              <a:rPr lang="el-GR" sz="2000" dirty="0"/>
              <a:t> των Τάξεων του ΠΝ, πριν περάσουν δώδεκα (12) χρόνια από την αποφοίτησή τους.</a:t>
            </a:r>
            <a:r>
              <a:rPr lang="el-GR" sz="2000" dirty="0" smtClean="0"/>
              <a:t/>
            </a:r>
            <a:br>
              <a:rPr lang="el-GR" sz="2000" dirty="0" smtClean="0"/>
            </a:br>
            <a:r>
              <a:rPr lang="el-GR" sz="2000" dirty="0" smtClean="0">
                <a:solidFill>
                  <a:schemeClr val="accent6">
                    <a:lumMod val="75000"/>
                  </a:schemeClr>
                </a:solidFill>
              </a:rPr>
              <a:t/>
            </a:r>
            <a:br>
              <a:rPr lang="el-GR" sz="2000" dirty="0" smtClean="0">
                <a:solidFill>
                  <a:schemeClr val="accent6">
                    <a:lumMod val="75000"/>
                  </a:schemeClr>
                </a:solidFill>
              </a:rPr>
            </a:br>
            <a:endParaRPr lang="el-GR"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chemeClr val="accent3">
                    <a:lumMod val="75000"/>
                  </a:schemeClr>
                </a:solidFill>
              </a:rPr>
              <a:t/>
            </a:r>
            <a:br>
              <a:rPr lang="el-GR" dirty="0" smtClean="0">
                <a:solidFill>
                  <a:schemeClr val="accent3">
                    <a:lumMod val="75000"/>
                  </a:schemeClr>
                </a:solidFill>
              </a:rPr>
            </a:br>
            <a:r>
              <a:rPr lang="el-GR" sz="4000" dirty="0" smtClean="0">
                <a:solidFill>
                  <a:schemeClr val="accent3">
                    <a:lumMod val="75000"/>
                  </a:schemeClr>
                </a:solidFill>
              </a:rPr>
              <a:t>ΣΧΟΛΗ </a:t>
            </a:r>
            <a:r>
              <a:rPr lang="el-GR" sz="4000" dirty="0">
                <a:solidFill>
                  <a:schemeClr val="accent3">
                    <a:lumMod val="75000"/>
                  </a:schemeClr>
                </a:solidFill>
              </a:rPr>
              <a:t>ΙΚΑΡΩΝ (Σ.Ι.)</a:t>
            </a:r>
            <a:br>
              <a:rPr lang="el-GR" sz="4000" dirty="0">
                <a:solidFill>
                  <a:schemeClr val="accent3">
                    <a:lumMod val="75000"/>
                  </a:schemeClr>
                </a:solidFill>
              </a:rPr>
            </a:br>
            <a:endParaRPr lang="el-GR" sz="4000" dirty="0">
              <a:solidFill>
                <a:schemeClr val="accent3">
                  <a:lumMod val="75000"/>
                </a:schemeClr>
              </a:solidFill>
            </a:endParaRPr>
          </a:p>
        </p:txBody>
      </p:sp>
      <p:sp>
        <p:nvSpPr>
          <p:cNvPr id="3" name="Content Placeholder 2"/>
          <p:cNvSpPr>
            <a:spLocks noGrp="1"/>
          </p:cNvSpPr>
          <p:nvPr>
            <p:ph idx="1"/>
          </p:nvPr>
        </p:nvSpPr>
        <p:spPr/>
        <p:txBody>
          <a:bodyPr>
            <a:normAutofit/>
          </a:bodyPr>
          <a:lstStyle/>
          <a:p>
            <a:pPr>
              <a:buNone/>
            </a:pPr>
            <a:r>
              <a:rPr lang="el-GR" sz="2000" dirty="0" smtClean="0">
                <a:solidFill>
                  <a:schemeClr val="accent6">
                    <a:lumMod val="50000"/>
                  </a:schemeClr>
                </a:solidFill>
              </a:rPr>
              <a:t>     </a:t>
            </a:r>
            <a:r>
              <a:rPr lang="el-GR" sz="2000" dirty="0">
                <a:solidFill>
                  <a:schemeClr val="accent6">
                    <a:lumMod val="50000"/>
                  </a:schemeClr>
                </a:solidFill>
              </a:rPr>
              <a:t> α. </a:t>
            </a:r>
            <a:r>
              <a:rPr lang="el-GR" sz="2000" dirty="0">
                <a:solidFill>
                  <a:schemeClr val="accent6">
                    <a:lumMod val="75000"/>
                  </a:schemeClr>
                </a:solidFill>
              </a:rPr>
              <a:t>ΕΔΡΑ ΤΗΣ ΣΙ </a:t>
            </a:r>
            <a:endParaRPr lang="el-GR" sz="2000" dirty="0" smtClean="0">
              <a:solidFill>
                <a:schemeClr val="accent6">
                  <a:lumMod val="75000"/>
                </a:schemeClr>
              </a:solidFill>
            </a:endParaRPr>
          </a:p>
          <a:p>
            <a:pPr>
              <a:buNone/>
            </a:pPr>
            <a:r>
              <a:rPr lang="el-GR" sz="2000" dirty="0" smtClean="0"/>
              <a:t>      Η </a:t>
            </a:r>
            <a:r>
              <a:rPr lang="el-GR" sz="2000" dirty="0"/>
              <a:t>Σχολή έχει έδρα το αεροδρόμιο Δεκελείας.</a:t>
            </a:r>
            <a:br>
              <a:rPr lang="el-GR" sz="2000" dirty="0"/>
            </a:br>
            <a:r>
              <a:rPr lang="el-GR" sz="2000" dirty="0"/>
              <a:t/>
            </a:r>
            <a:br>
              <a:rPr lang="el-GR" sz="2000" dirty="0"/>
            </a:br>
            <a:r>
              <a:rPr lang="el-GR" sz="2000" dirty="0">
                <a:solidFill>
                  <a:schemeClr val="accent6">
                    <a:lumMod val="50000"/>
                  </a:schemeClr>
                </a:solidFill>
              </a:rPr>
              <a:t>β. </a:t>
            </a:r>
            <a:r>
              <a:rPr lang="el-GR" sz="2000" dirty="0">
                <a:solidFill>
                  <a:schemeClr val="accent6">
                    <a:lumMod val="75000"/>
                  </a:schemeClr>
                </a:solidFill>
              </a:rPr>
              <a:t>ΕΠΙΣΤΗΜΟΝΙΚΑ ΠΕΔΙΑ ΣΤΑ ΟΠΟΙΑ ΑΝΗΚΕΙ Η ΣΙ</a:t>
            </a:r>
          </a:p>
          <a:p>
            <a:pPr>
              <a:buNone/>
            </a:pPr>
            <a:r>
              <a:rPr lang="el-GR" sz="2000" dirty="0" smtClean="0"/>
              <a:t>      Η </a:t>
            </a:r>
            <a:r>
              <a:rPr lang="el-GR" sz="2000" dirty="0"/>
              <a:t>ΣΙ ανήκει στα επιστημονικά πεδία των θετικών και τεχνολογικών επιστημών .</a:t>
            </a:r>
            <a:br>
              <a:rPr lang="el-GR" sz="2000" dirty="0"/>
            </a:br>
            <a:r>
              <a:rPr lang="el-GR" sz="2000" dirty="0"/>
              <a:t/>
            </a:r>
            <a:br>
              <a:rPr lang="el-GR" sz="2000" dirty="0"/>
            </a:br>
            <a:r>
              <a:rPr lang="el-GR" sz="2000" dirty="0">
                <a:solidFill>
                  <a:schemeClr val="accent6">
                    <a:lumMod val="50000"/>
                  </a:schemeClr>
                </a:solidFill>
              </a:rPr>
              <a:t>γ. </a:t>
            </a:r>
            <a:r>
              <a:rPr lang="el-GR" sz="2000" dirty="0">
                <a:solidFill>
                  <a:schemeClr val="accent6">
                    <a:lumMod val="75000"/>
                  </a:schemeClr>
                </a:solidFill>
              </a:rPr>
              <a:t>ΔΙΑΡΚΕΙΑ ΦΟΙΤΗΣΗΣ ΚΑΙ ΧΡΟΝΟΣ ΥΠΟΧΡΕΩΤΙΚΗΣ ΠΑΡΑΜΟΝΗΣ ΣΤΟ ΣΤΡΑΤΕΥΜΑ ΜΕΤΑ ΤΗΝ </a:t>
            </a:r>
            <a:r>
              <a:rPr lang="el-GR" sz="2000" dirty="0" smtClean="0">
                <a:solidFill>
                  <a:schemeClr val="accent6">
                    <a:lumMod val="75000"/>
                  </a:schemeClr>
                </a:solidFill>
              </a:rPr>
              <a:t>ΑΠΟΦΟΙΤΗΣΗ</a:t>
            </a:r>
            <a:r>
              <a:rPr lang="el-GR" sz="2000" dirty="0"/>
              <a:t/>
            </a:r>
            <a:br>
              <a:rPr lang="el-GR" sz="2000" dirty="0"/>
            </a:br>
            <a:r>
              <a:rPr lang="el-GR" sz="2000" dirty="0"/>
              <a:t>Η φοίτηση είναι τετραετής και ο χρόνος υποχρεωτικής παραμονής στο στράτευμα μετά την αποφοίτηση είναι δώδεκα (12) χρόνια.</a:t>
            </a:r>
            <a:br>
              <a:rPr lang="el-GR" sz="2000" dirty="0"/>
            </a:br>
            <a:r>
              <a:rPr lang="el-GR" sz="2000" dirty="0"/>
              <a:t/>
            </a:r>
            <a:br>
              <a:rPr lang="el-GR" sz="2000" dirty="0"/>
            </a:br>
            <a:endParaRPr lang="el-GR" sz="2000" dirty="0"/>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chemeClr val="accent3">
                    <a:lumMod val="75000"/>
                  </a:schemeClr>
                </a:solidFill>
              </a:rPr>
              <a:t/>
            </a:r>
            <a:br>
              <a:rPr lang="el-GR" dirty="0" smtClean="0">
                <a:solidFill>
                  <a:schemeClr val="accent3">
                    <a:lumMod val="75000"/>
                  </a:schemeClr>
                </a:solidFill>
              </a:rPr>
            </a:br>
            <a:r>
              <a:rPr lang="el-GR" sz="4000" dirty="0" smtClean="0">
                <a:solidFill>
                  <a:schemeClr val="accent3">
                    <a:lumMod val="75000"/>
                  </a:schemeClr>
                </a:solidFill>
              </a:rPr>
              <a:t>ΣΧΟΛΗ </a:t>
            </a:r>
            <a:r>
              <a:rPr lang="el-GR" sz="4000" dirty="0">
                <a:solidFill>
                  <a:schemeClr val="accent3">
                    <a:lumMod val="75000"/>
                  </a:schemeClr>
                </a:solidFill>
              </a:rPr>
              <a:t>ΜΟΝΙΜΩΝ ΥΠΑΞΙΩΜΑΤΙΚΩΝ (Σ.Μ.Υ.)</a:t>
            </a:r>
            <a:r>
              <a:rPr lang="el-GR" dirty="0">
                <a:solidFill>
                  <a:schemeClr val="accent3">
                    <a:lumMod val="75000"/>
                  </a:schemeClr>
                </a:solidFill>
              </a:rPr>
              <a:t/>
            </a:r>
            <a:br>
              <a:rPr lang="el-GR" dirty="0">
                <a:solidFill>
                  <a:schemeClr val="accent3">
                    <a:lumMod val="75000"/>
                  </a:schemeClr>
                </a:solidFill>
              </a:rPr>
            </a:br>
            <a:endParaRPr lang="el-GR" dirty="0">
              <a:solidFill>
                <a:schemeClr val="accent3">
                  <a:lumMod val="75000"/>
                </a:schemeClr>
              </a:solidFill>
            </a:endParaRPr>
          </a:p>
        </p:txBody>
      </p:sp>
      <p:sp>
        <p:nvSpPr>
          <p:cNvPr id="3" name="Content Placeholder 2"/>
          <p:cNvSpPr>
            <a:spLocks noGrp="1"/>
          </p:cNvSpPr>
          <p:nvPr>
            <p:ph idx="1"/>
          </p:nvPr>
        </p:nvSpPr>
        <p:spPr>
          <a:xfrm>
            <a:off x="438912" y="1600200"/>
            <a:ext cx="8229600" cy="4525963"/>
          </a:xfrm>
        </p:spPr>
        <p:txBody>
          <a:bodyPr>
            <a:normAutofit/>
          </a:bodyPr>
          <a:lstStyle/>
          <a:p>
            <a:pPr>
              <a:buNone/>
            </a:pPr>
            <a:r>
              <a:rPr lang="el-GR" sz="2000" dirty="0" smtClean="0">
                <a:solidFill>
                  <a:schemeClr val="accent6">
                    <a:lumMod val="50000"/>
                  </a:schemeClr>
                </a:solidFill>
              </a:rPr>
              <a:t>      α</a:t>
            </a:r>
            <a:r>
              <a:rPr lang="el-GR" sz="2000" dirty="0">
                <a:solidFill>
                  <a:schemeClr val="accent6">
                    <a:lumMod val="50000"/>
                  </a:schemeClr>
                </a:solidFill>
              </a:rPr>
              <a:t>. </a:t>
            </a:r>
            <a:r>
              <a:rPr lang="el-GR" sz="2000" dirty="0">
                <a:solidFill>
                  <a:schemeClr val="accent6">
                    <a:lumMod val="75000"/>
                  </a:schemeClr>
                </a:solidFill>
              </a:rPr>
              <a:t>ΕΔΡΑ ΤΗΣ </a:t>
            </a:r>
            <a:r>
              <a:rPr lang="el-GR" sz="2000" dirty="0" smtClean="0">
                <a:solidFill>
                  <a:schemeClr val="accent6">
                    <a:lumMod val="75000"/>
                  </a:schemeClr>
                </a:solidFill>
              </a:rPr>
              <a:t>ΣΜΥ</a:t>
            </a:r>
            <a:r>
              <a:rPr lang="el-GR" sz="2000" dirty="0" smtClean="0"/>
              <a:t/>
            </a:r>
            <a:br>
              <a:rPr lang="el-GR" sz="2000" dirty="0" smtClean="0"/>
            </a:br>
            <a:r>
              <a:rPr lang="el-GR" sz="2000" dirty="0"/>
              <a:t>Η Σχολή έχει την έδρα της στα Τρίκαλα.</a:t>
            </a:r>
            <a:r>
              <a:rPr lang="el-GR" sz="2000" dirty="0" smtClean="0"/>
              <a:t/>
            </a:r>
            <a:br>
              <a:rPr lang="el-GR" sz="2000" dirty="0" smtClean="0"/>
            </a:br>
            <a:r>
              <a:rPr lang="el-GR" sz="2000" dirty="0" smtClean="0"/>
              <a:t/>
            </a:r>
            <a:br>
              <a:rPr lang="el-GR" sz="2000" dirty="0" smtClean="0"/>
            </a:br>
            <a:r>
              <a:rPr lang="el-GR" sz="2000" dirty="0">
                <a:solidFill>
                  <a:schemeClr val="accent6">
                    <a:lumMod val="50000"/>
                  </a:schemeClr>
                </a:solidFill>
              </a:rPr>
              <a:t>β. </a:t>
            </a:r>
            <a:r>
              <a:rPr lang="el-GR" sz="2000" dirty="0">
                <a:solidFill>
                  <a:schemeClr val="accent6">
                    <a:lumMod val="75000"/>
                  </a:schemeClr>
                </a:solidFill>
              </a:rPr>
              <a:t>ΕΠΙΣΤΗΜΟΝΙΚΑ ΠΕΔΙΑ ΣΤΑ ΟΠΟΙΑ ΑΝΗΚΕΙ Η </a:t>
            </a:r>
            <a:r>
              <a:rPr lang="el-GR" sz="2000" dirty="0" smtClean="0">
                <a:solidFill>
                  <a:schemeClr val="accent6">
                    <a:lumMod val="75000"/>
                  </a:schemeClr>
                </a:solidFill>
              </a:rPr>
              <a:t>ΣΜΥ</a:t>
            </a:r>
            <a:r>
              <a:rPr lang="el-GR" sz="2000" dirty="0" smtClean="0"/>
              <a:t/>
            </a:r>
            <a:br>
              <a:rPr lang="el-GR" sz="2000" dirty="0" smtClean="0"/>
            </a:br>
            <a:r>
              <a:rPr lang="el-GR" sz="2000" dirty="0"/>
              <a:t>Η ΣΜΥ ανήκει στα επιστημονικά πεδία των Τεχνολογικών Επιστημών και Επιστημών Οικονομίας και Διοίκησης .</a:t>
            </a:r>
            <a:r>
              <a:rPr lang="el-GR" sz="2000" dirty="0" smtClean="0"/>
              <a:t/>
            </a:r>
            <a:br>
              <a:rPr lang="el-GR" sz="2000" dirty="0" smtClean="0"/>
            </a:br>
            <a:r>
              <a:rPr lang="el-GR" sz="2000" dirty="0" smtClean="0"/>
              <a:t/>
            </a:r>
            <a:br>
              <a:rPr lang="el-GR" sz="2000" dirty="0" smtClean="0"/>
            </a:br>
            <a:r>
              <a:rPr lang="el-GR" sz="2000" dirty="0">
                <a:solidFill>
                  <a:schemeClr val="accent6">
                    <a:lumMod val="50000"/>
                  </a:schemeClr>
                </a:solidFill>
              </a:rPr>
              <a:t>γ. </a:t>
            </a:r>
            <a:r>
              <a:rPr lang="el-GR" sz="2000" dirty="0">
                <a:solidFill>
                  <a:schemeClr val="accent6">
                    <a:lumMod val="75000"/>
                  </a:schemeClr>
                </a:solidFill>
              </a:rPr>
              <a:t>ΔΙΑΡΚΕΙΑ ΦΟΙΤΗΣΗΣ ΚΑΙ ΧΡΟΝΟΣ ΥΠΟΧΡΕΩΤΙΚΗΣ ΠΑΡΑΜΟΝΗΣ ΣΤΟ ΣΤΡΑΤΕΥΜΑ ΜΕΤΑ ΤΗΝ </a:t>
            </a:r>
            <a:r>
              <a:rPr lang="el-GR" sz="2000" dirty="0" smtClean="0">
                <a:solidFill>
                  <a:schemeClr val="accent6">
                    <a:lumMod val="75000"/>
                  </a:schemeClr>
                </a:solidFill>
              </a:rPr>
              <a:t>ΑΠΟΦΟΙΤΗΣΗ</a:t>
            </a:r>
            <a:r>
              <a:rPr lang="el-GR" sz="2000" dirty="0" smtClean="0"/>
              <a:t/>
            </a:r>
            <a:br>
              <a:rPr lang="el-GR" sz="2000" dirty="0" smtClean="0"/>
            </a:br>
            <a:r>
              <a:rPr lang="el-GR" sz="2000" dirty="0"/>
              <a:t>Η φοίτηση είναι διετής και οι αποφοιτήσαντες από τη Σχολή αναλαμβάνουν υποχρέωση παραμονής στις τάξεις του στρατεύματος για 9 χρόνια από την αποφοίτησή τους.</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normAutofit fontScale="90000"/>
          </a:bodyPr>
          <a:lstStyle/>
          <a:p>
            <a:r>
              <a:rPr lang="el-GR" dirty="0" smtClean="0">
                <a:solidFill>
                  <a:schemeClr val="accent3">
                    <a:lumMod val="75000"/>
                  </a:schemeClr>
                </a:solidFill>
              </a:rPr>
              <a:t/>
            </a:r>
            <a:br>
              <a:rPr lang="el-GR" dirty="0" smtClean="0">
                <a:solidFill>
                  <a:schemeClr val="accent3">
                    <a:lumMod val="75000"/>
                  </a:schemeClr>
                </a:solidFill>
              </a:rPr>
            </a:br>
            <a:r>
              <a:rPr lang="el-GR" sz="4000" dirty="0" smtClean="0">
                <a:solidFill>
                  <a:schemeClr val="accent3">
                    <a:lumMod val="75000"/>
                  </a:schemeClr>
                </a:solidFill>
              </a:rPr>
              <a:t>ΣΤΡΑΤΙΩΤΙΚΗ </a:t>
            </a:r>
            <a:r>
              <a:rPr lang="el-GR" sz="4000" dirty="0">
                <a:solidFill>
                  <a:schemeClr val="accent3">
                    <a:lumMod val="75000"/>
                  </a:schemeClr>
                </a:solidFill>
              </a:rPr>
              <a:t>ΣΧΟΛΗ ΑΞΙΩΜΑΤΙΚΩΝ ΣΩΜΑΤΩΝ (Σ.Σ.Α.Σ.)</a:t>
            </a:r>
            <a:r>
              <a:rPr lang="el-GR" dirty="0">
                <a:solidFill>
                  <a:schemeClr val="accent3">
                    <a:lumMod val="75000"/>
                  </a:schemeClr>
                </a:solidFill>
              </a:rPr>
              <a:t/>
            </a:r>
            <a:br>
              <a:rPr lang="el-GR" dirty="0">
                <a:solidFill>
                  <a:schemeClr val="accent3">
                    <a:lumMod val="75000"/>
                  </a:schemeClr>
                </a:solidFill>
              </a:rPr>
            </a:br>
            <a:endParaRPr lang="el-GR" dirty="0">
              <a:solidFill>
                <a:schemeClr val="accent3">
                  <a:lumMod val="75000"/>
                </a:schemeClr>
              </a:solidFill>
            </a:endParaRPr>
          </a:p>
        </p:txBody>
      </p:sp>
      <p:sp>
        <p:nvSpPr>
          <p:cNvPr id="3" name="Content Placeholder 2"/>
          <p:cNvSpPr>
            <a:spLocks noGrp="1"/>
          </p:cNvSpPr>
          <p:nvPr>
            <p:ph idx="1"/>
          </p:nvPr>
        </p:nvSpPr>
        <p:spPr>
          <a:xfrm>
            <a:off x="500034" y="1000084"/>
            <a:ext cx="8229600" cy="5857916"/>
          </a:xfrm>
        </p:spPr>
        <p:txBody>
          <a:bodyPr>
            <a:noAutofit/>
          </a:bodyPr>
          <a:lstStyle/>
          <a:p>
            <a:pPr>
              <a:buNone/>
            </a:pPr>
            <a:r>
              <a:rPr lang="el-GR" sz="1800" dirty="0" smtClean="0">
                <a:solidFill>
                  <a:schemeClr val="accent6">
                    <a:lumMod val="50000"/>
                  </a:schemeClr>
                </a:solidFill>
              </a:rPr>
              <a:t>      α</a:t>
            </a:r>
            <a:r>
              <a:rPr lang="el-GR" sz="1800" dirty="0">
                <a:solidFill>
                  <a:schemeClr val="accent6">
                    <a:lumMod val="50000"/>
                  </a:schemeClr>
                </a:solidFill>
              </a:rPr>
              <a:t>. </a:t>
            </a:r>
            <a:r>
              <a:rPr lang="el-GR" sz="1800" dirty="0">
                <a:solidFill>
                  <a:schemeClr val="accent6">
                    <a:lumMod val="75000"/>
                  </a:schemeClr>
                </a:solidFill>
              </a:rPr>
              <a:t>ΕΔΡΑ ΤΗΣ </a:t>
            </a:r>
            <a:r>
              <a:rPr lang="el-GR" sz="1800" dirty="0" smtClean="0">
                <a:solidFill>
                  <a:schemeClr val="accent6">
                    <a:lumMod val="75000"/>
                  </a:schemeClr>
                </a:solidFill>
              </a:rPr>
              <a:t>ΣΣΑΣ</a:t>
            </a:r>
            <a:r>
              <a:rPr lang="el-GR" sz="1800" dirty="0" smtClean="0"/>
              <a:t/>
            </a:r>
            <a:br>
              <a:rPr lang="el-GR" sz="1800" dirty="0" smtClean="0"/>
            </a:br>
            <a:r>
              <a:rPr lang="el-GR" sz="1800" dirty="0"/>
              <a:t>Η έδρα της Σχολής βρίσκεται στη Θεσσαλονίκη.</a:t>
            </a:r>
            <a:r>
              <a:rPr lang="el-GR" sz="1800" dirty="0" smtClean="0"/>
              <a:t/>
            </a:r>
            <a:br>
              <a:rPr lang="el-GR" sz="1800" dirty="0" smtClean="0"/>
            </a:br>
            <a:r>
              <a:rPr lang="el-GR" sz="1800" dirty="0" smtClean="0"/>
              <a:t/>
            </a:r>
            <a:br>
              <a:rPr lang="el-GR" sz="1800" dirty="0" smtClean="0"/>
            </a:br>
            <a:r>
              <a:rPr lang="el-GR" sz="1800" dirty="0">
                <a:solidFill>
                  <a:schemeClr val="accent6">
                    <a:lumMod val="50000"/>
                  </a:schemeClr>
                </a:solidFill>
              </a:rPr>
              <a:t>β. </a:t>
            </a:r>
            <a:r>
              <a:rPr lang="el-GR" sz="1800" dirty="0">
                <a:solidFill>
                  <a:schemeClr val="accent6">
                    <a:lumMod val="75000"/>
                  </a:schemeClr>
                </a:solidFill>
              </a:rPr>
              <a:t>ΕΠΙΣΤΗΜΟΝΙΚΑ ΠΕΔΙΑ ΣΤΑ ΟΠΟΙΑ ΑΝΗΚΕΙ Η </a:t>
            </a:r>
            <a:r>
              <a:rPr lang="el-GR" sz="1800" dirty="0" smtClean="0">
                <a:solidFill>
                  <a:schemeClr val="accent6">
                    <a:lumMod val="75000"/>
                  </a:schemeClr>
                </a:solidFill>
              </a:rPr>
              <a:t>ΣΣΑΣ</a:t>
            </a:r>
            <a:r>
              <a:rPr lang="el-GR" sz="1800" dirty="0" smtClean="0"/>
              <a:t/>
            </a:r>
            <a:br>
              <a:rPr lang="el-GR" sz="1800" dirty="0" smtClean="0"/>
            </a:br>
            <a:r>
              <a:rPr lang="el-GR" sz="1800" dirty="0"/>
              <a:t>Η Σχολή διαιρείται σε δύο Πτέρυγες εκ των οποίων</a:t>
            </a:r>
            <a:r>
              <a:rPr lang="el-GR" sz="1800" dirty="0" smtClean="0"/>
              <a:t>:</a:t>
            </a:r>
            <a:br>
              <a:rPr lang="el-GR" sz="1800" dirty="0" smtClean="0"/>
            </a:br>
            <a:r>
              <a:rPr lang="el-GR" sz="1800" dirty="0">
                <a:solidFill>
                  <a:schemeClr val="tx2">
                    <a:lumMod val="40000"/>
                    <a:lumOff val="60000"/>
                  </a:schemeClr>
                </a:solidFill>
              </a:rPr>
              <a:t>1. </a:t>
            </a:r>
            <a:r>
              <a:rPr lang="el-GR" sz="1800" dirty="0"/>
              <a:t>Η Πτέρυγα Υγειονομικού, στην οποία εντάσσονται τα Τμήματα: Ιατρικού, Οδοντιατρικού, Φαρμακευτικού και Κτηνιατρικού, ανήκει στο Επιστημονικό Πεδίο των Επιστημών Υγείας</a:t>
            </a:r>
            <a:r>
              <a:rPr lang="el-GR" sz="1800" dirty="0" smtClean="0"/>
              <a:t>.</a:t>
            </a:r>
            <a:br>
              <a:rPr lang="el-GR" sz="1800" dirty="0" smtClean="0"/>
            </a:br>
            <a:r>
              <a:rPr lang="el-GR" sz="1800" dirty="0">
                <a:solidFill>
                  <a:schemeClr val="tx2">
                    <a:lumMod val="40000"/>
                    <a:lumOff val="60000"/>
                  </a:schemeClr>
                </a:solidFill>
              </a:rPr>
              <a:t>2. </a:t>
            </a:r>
            <a:r>
              <a:rPr lang="el-GR" sz="1800" dirty="0"/>
              <a:t>Η Πτέρυγα των άλλων Σωμάτων, στην οποία εντάσσονται τα Τμήματα Στρατολογικού και Οικονομικού, που ανήκουν στα Επιστημονικά Πεδία των Ανθρωπιστικών, Νομικών, Κοινωνικών Επιστημών και στις Επιστήμες Οικονομίας και Διοίκησης αντίστοιχα. </a:t>
            </a:r>
            <a:r>
              <a:rPr lang="el-GR" sz="1800" dirty="0" smtClean="0"/>
              <a:t/>
            </a:r>
            <a:br>
              <a:rPr lang="el-GR" sz="1800" dirty="0" smtClean="0"/>
            </a:br>
            <a:r>
              <a:rPr lang="el-GR" sz="1800" dirty="0" smtClean="0"/>
              <a:t/>
            </a:r>
            <a:br>
              <a:rPr lang="el-GR" sz="1800" dirty="0" smtClean="0"/>
            </a:br>
            <a:r>
              <a:rPr lang="el-GR" sz="1800" dirty="0">
                <a:solidFill>
                  <a:schemeClr val="accent6">
                    <a:lumMod val="50000"/>
                  </a:schemeClr>
                </a:solidFill>
              </a:rPr>
              <a:t>γ. </a:t>
            </a:r>
            <a:r>
              <a:rPr lang="el-GR" sz="1800" dirty="0">
                <a:solidFill>
                  <a:schemeClr val="accent6">
                    <a:lumMod val="75000"/>
                  </a:schemeClr>
                </a:solidFill>
              </a:rPr>
              <a:t>ΔΙΑΡΚΕΙΑ ΦΟΙΤΗΣΗΣ ΚΑΙ ΧΡΟΝΟΣ ΥΠΟΧΡΕΩΤΙΚΗΣ ΠΑΡΑΜΟΝΗΣ ΣΤΟ ΣΤΡΑΤΕΥΜΑ ΜΕΤΑ ΤΗΝ </a:t>
            </a:r>
            <a:r>
              <a:rPr lang="el-GR" sz="1800" dirty="0" smtClean="0">
                <a:solidFill>
                  <a:schemeClr val="accent6">
                    <a:lumMod val="75000"/>
                  </a:schemeClr>
                </a:solidFill>
              </a:rPr>
              <a:t>ΑΠΟΦΟΙΤΗΣΗ</a:t>
            </a:r>
            <a:r>
              <a:rPr lang="el-GR" sz="1800" dirty="0" smtClean="0"/>
              <a:t/>
            </a:r>
            <a:br>
              <a:rPr lang="el-GR" sz="1800" dirty="0" smtClean="0"/>
            </a:br>
            <a:r>
              <a:rPr lang="el-GR" sz="1800" dirty="0">
                <a:solidFill>
                  <a:schemeClr val="tx2">
                    <a:lumMod val="40000"/>
                    <a:lumOff val="60000"/>
                  </a:schemeClr>
                </a:solidFill>
              </a:rPr>
              <a:t>1. </a:t>
            </a:r>
            <a:r>
              <a:rPr lang="el-GR" sz="1800" dirty="0"/>
              <a:t>Η φοίτηση διαρκεί 6 χρόνια για το Ιατρικό, 5 για το Κτηνιατρικό, Οδοντιατρικό και Φαρμακευτικό Τμήμα και 4 χρόνια για το Οικονομικό και Στρατολογικό Τμήμα</a:t>
            </a:r>
            <a:r>
              <a:rPr lang="el-GR" sz="1800" dirty="0" smtClean="0"/>
              <a:t>.</a:t>
            </a:r>
            <a:br>
              <a:rPr lang="el-GR" sz="1800" dirty="0" smtClean="0"/>
            </a:br>
            <a:r>
              <a:rPr lang="el-GR" sz="1800" dirty="0">
                <a:solidFill>
                  <a:schemeClr val="tx2">
                    <a:lumMod val="40000"/>
                    <a:lumOff val="60000"/>
                  </a:schemeClr>
                </a:solidFill>
              </a:rPr>
              <a:t>2. </a:t>
            </a:r>
            <a:r>
              <a:rPr lang="el-GR" sz="1800" dirty="0"/>
              <a:t>Οι απόφοιτοι της Σχολής είναι υποχρεωμένοι μετά την αποφοίτησή τους, να μείνουν στο στράτευμα: οι Ιατροί 18 χρόνια, οι Κτηνίατροι, Οδοντίατροι, και Φαρμακοποιοί 15 χρόνια και οι Οικονομικοί, Στρατολόγοι 12 χρόνια.</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chemeClr val="accent3">
                    <a:lumMod val="75000"/>
                  </a:schemeClr>
                </a:solidFill>
              </a:rPr>
              <a:t/>
            </a:r>
            <a:br>
              <a:rPr lang="el-GR" dirty="0" smtClean="0">
                <a:solidFill>
                  <a:schemeClr val="accent3">
                    <a:lumMod val="75000"/>
                  </a:schemeClr>
                </a:solidFill>
              </a:rPr>
            </a:br>
            <a:r>
              <a:rPr lang="el-GR" sz="4000" dirty="0" smtClean="0">
                <a:solidFill>
                  <a:schemeClr val="accent3">
                    <a:lumMod val="75000"/>
                  </a:schemeClr>
                </a:solidFill>
              </a:rPr>
              <a:t>ΣΧΟΛΗ </a:t>
            </a:r>
            <a:r>
              <a:rPr lang="el-GR" sz="4000" dirty="0">
                <a:solidFill>
                  <a:schemeClr val="accent3">
                    <a:lumMod val="75000"/>
                  </a:schemeClr>
                </a:solidFill>
              </a:rPr>
              <a:t>ΑΞΙΩΜΑΤΙΚΩΝ ΝΟΣΗΛΕΥΤΙΚΗΣ (Σ.Α.Ν.)</a:t>
            </a:r>
            <a:r>
              <a:rPr lang="el-GR" dirty="0">
                <a:solidFill>
                  <a:schemeClr val="accent3">
                    <a:lumMod val="75000"/>
                  </a:schemeClr>
                </a:solidFill>
              </a:rPr>
              <a:t/>
            </a:r>
            <a:br>
              <a:rPr lang="el-GR" dirty="0">
                <a:solidFill>
                  <a:schemeClr val="accent3">
                    <a:lumMod val="75000"/>
                  </a:schemeClr>
                </a:solidFill>
              </a:rPr>
            </a:br>
            <a:endParaRPr lang="el-GR" dirty="0">
              <a:solidFill>
                <a:schemeClr val="accent3">
                  <a:lumMod val="75000"/>
                </a:schemeClr>
              </a:solidFill>
            </a:endParaRPr>
          </a:p>
        </p:txBody>
      </p:sp>
      <p:sp>
        <p:nvSpPr>
          <p:cNvPr id="3" name="Content Placeholder 2"/>
          <p:cNvSpPr>
            <a:spLocks noGrp="1"/>
          </p:cNvSpPr>
          <p:nvPr>
            <p:ph idx="1"/>
          </p:nvPr>
        </p:nvSpPr>
        <p:spPr/>
        <p:txBody>
          <a:bodyPr>
            <a:normAutofit/>
          </a:bodyPr>
          <a:lstStyle/>
          <a:p>
            <a:pPr>
              <a:buNone/>
            </a:pPr>
            <a:r>
              <a:rPr lang="el-GR" sz="2000" dirty="0" smtClean="0">
                <a:solidFill>
                  <a:schemeClr val="accent6">
                    <a:lumMod val="50000"/>
                  </a:schemeClr>
                </a:solidFill>
              </a:rPr>
              <a:t>      α</a:t>
            </a:r>
            <a:r>
              <a:rPr lang="el-GR" sz="2000" dirty="0">
                <a:solidFill>
                  <a:schemeClr val="accent6">
                    <a:lumMod val="50000"/>
                  </a:schemeClr>
                </a:solidFill>
              </a:rPr>
              <a:t>. </a:t>
            </a:r>
            <a:r>
              <a:rPr lang="el-GR" sz="2000" dirty="0">
                <a:solidFill>
                  <a:schemeClr val="accent6">
                    <a:lumMod val="75000"/>
                  </a:schemeClr>
                </a:solidFill>
              </a:rPr>
              <a:t>ΕΔΡΑ ΤΗΣ </a:t>
            </a:r>
            <a:r>
              <a:rPr lang="el-GR" sz="2000" dirty="0" smtClean="0">
                <a:solidFill>
                  <a:schemeClr val="accent6">
                    <a:lumMod val="75000"/>
                  </a:schemeClr>
                </a:solidFill>
              </a:rPr>
              <a:t>ΣΑΝ</a:t>
            </a:r>
            <a:r>
              <a:rPr lang="el-GR" sz="2000" dirty="0" smtClean="0"/>
              <a:t/>
            </a:r>
            <a:br>
              <a:rPr lang="el-GR" sz="2000" dirty="0" smtClean="0"/>
            </a:br>
            <a:r>
              <a:rPr lang="el-GR" sz="2000" dirty="0"/>
              <a:t>Η έδρα της Σχολής είναι στο Στρατόπεδο "ΣΑΚΕΤΑ Α" στην Αθήνα.</a:t>
            </a:r>
            <a:r>
              <a:rPr lang="el-GR" sz="2000" dirty="0" smtClean="0"/>
              <a:t/>
            </a:r>
            <a:br>
              <a:rPr lang="el-GR" sz="2000" dirty="0" smtClean="0"/>
            </a:br>
            <a:r>
              <a:rPr lang="el-GR" sz="2000" dirty="0" smtClean="0"/>
              <a:t/>
            </a:r>
            <a:br>
              <a:rPr lang="el-GR" sz="2000" dirty="0" smtClean="0"/>
            </a:br>
            <a:r>
              <a:rPr lang="el-GR" sz="2000" dirty="0">
                <a:solidFill>
                  <a:schemeClr val="accent6">
                    <a:lumMod val="50000"/>
                  </a:schemeClr>
                </a:solidFill>
              </a:rPr>
              <a:t>β. </a:t>
            </a:r>
            <a:r>
              <a:rPr lang="el-GR" sz="2000" dirty="0">
                <a:solidFill>
                  <a:schemeClr val="accent6">
                    <a:lumMod val="75000"/>
                  </a:schemeClr>
                </a:solidFill>
              </a:rPr>
              <a:t>ΕΠΙΣΤΗΜΟΝΙΚΟ ΠΕΔΙΟ ΣΤΟ ΟΠΟΙΟ ΑΝΗΚΕΙ Η </a:t>
            </a:r>
            <a:r>
              <a:rPr lang="el-GR" sz="2000" dirty="0" smtClean="0">
                <a:solidFill>
                  <a:schemeClr val="accent6">
                    <a:lumMod val="75000"/>
                  </a:schemeClr>
                </a:solidFill>
              </a:rPr>
              <a:t>ΣΑΝ</a:t>
            </a:r>
            <a:r>
              <a:rPr lang="el-GR" sz="2000" dirty="0" smtClean="0"/>
              <a:t/>
            </a:r>
            <a:br>
              <a:rPr lang="el-GR" sz="2000" dirty="0" smtClean="0"/>
            </a:br>
            <a:r>
              <a:rPr lang="el-GR" sz="2000" dirty="0"/>
              <a:t>Η Σχολή ανήκει στα επιστημονικό πεδίο των Επιστημών Υγείας </a:t>
            </a:r>
            <a:r>
              <a:rPr lang="el-GR" sz="2000" dirty="0" smtClean="0"/>
              <a:t/>
            </a:r>
            <a:br>
              <a:rPr lang="el-GR" sz="2000" dirty="0" smtClean="0"/>
            </a:br>
            <a:r>
              <a:rPr lang="el-GR" sz="2000" dirty="0" smtClean="0"/>
              <a:t/>
            </a:r>
            <a:br>
              <a:rPr lang="el-GR" sz="2000" dirty="0" smtClean="0"/>
            </a:br>
            <a:r>
              <a:rPr lang="el-GR" sz="2000" dirty="0">
                <a:solidFill>
                  <a:schemeClr val="accent6">
                    <a:lumMod val="50000"/>
                  </a:schemeClr>
                </a:solidFill>
              </a:rPr>
              <a:t>γ. </a:t>
            </a:r>
            <a:r>
              <a:rPr lang="el-GR" sz="2000" dirty="0">
                <a:solidFill>
                  <a:schemeClr val="accent6">
                    <a:lumMod val="75000"/>
                  </a:schemeClr>
                </a:solidFill>
              </a:rPr>
              <a:t>ΔΙΑΡΚΕΙΑ ΦΟΙΤΗΣΗΣ ΚΑΙ ΧΡΟΝΟΣ ΥΠΟΧΡΕΩΤΙΚΗΣ ΠΑΡΑΜΟΝΗΣ ΣΤΟ ΣΤΡΑΤΕΥΜΑ ΜΕΤΑ ΤΗΝ </a:t>
            </a:r>
            <a:r>
              <a:rPr lang="el-GR" sz="2000" dirty="0" smtClean="0">
                <a:solidFill>
                  <a:schemeClr val="accent6">
                    <a:lumMod val="75000"/>
                  </a:schemeClr>
                </a:solidFill>
              </a:rPr>
              <a:t>ΑΠΟΦΟΙΤΗΣΗ</a:t>
            </a:r>
            <a:r>
              <a:rPr lang="el-GR" sz="2000" dirty="0" smtClean="0"/>
              <a:t/>
            </a:r>
            <a:br>
              <a:rPr lang="el-GR" sz="2000" dirty="0" smtClean="0"/>
            </a:br>
            <a:r>
              <a:rPr lang="el-GR" sz="2000" dirty="0"/>
              <a:t>Η φοίτηση είναι τετραετής και ο χρόνος υποχρεωτικής παραμονής στο Στράτευμα μετά την αποφοίτηση είναι δώδεκα (12) χρόνια.</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chemeClr val="accent3">
                    <a:lumMod val="75000"/>
                  </a:schemeClr>
                </a:solidFill>
              </a:rPr>
              <a:t/>
            </a:r>
            <a:br>
              <a:rPr lang="el-GR" dirty="0" smtClean="0">
                <a:solidFill>
                  <a:schemeClr val="accent3">
                    <a:lumMod val="75000"/>
                  </a:schemeClr>
                </a:solidFill>
              </a:rPr>
            </a:br>
            <a:r>
              <a:rPr lang="el-GR" sz="4000" dirty="0" smtClean="0">
                <a:solidFill>
                  <a:schemeClr val="accent3">
                    <a:lumMod val="75000"/>
                  </a:schemeClr>
                </a:solidFill>
              </a:rPr>
              <a:t>ΣΧΟΛΗ </a:t>
            </a:r>
            <a:r>
              <a:rPr lang="el-GR" sz="4000" dirty="0">
                <a:solidFill>
                  <a:schemeClr val="accent3">
                    <a:lumMod val="75000"/>
                  </a:schemeClr>
                </a:solidFill>
              </a:rPr>
              <a:t>ΜΟΝΙΜΩΝ ΥΠΑΞΙΩΜΑΤΙΚΩΝ ΝΑΥΤΙΚΟΥ (Σ.Μ.Υ.Ν.)</a:t>
            </a:r>
            <a:br>
              <a:rPr lang="el-GR" sz="4000" dirty="0">
                <a:solidFill>
                  <a:schemeClr val="accent3">
                    <a:lumMod val="75000"/>
                  </a:schemeClr>
                </a:solidFill>
              </a:rPr>
            </a:br>
            <a:endParaRPr lang="el-GR" sz="4000" dirty="0">
              <a:solidFill>
                <a:schemeClr val="accent3">
                  <a:lumMod val="75000"/>
                </a:schemeClr>
              </a:solidFill>
            </a:endParaRPr>
          </a:p>
        </p:txBody>
      </p:sp>
      <p:sp>
        <p:nvSpPr>
          <p:cNvPr id="3" name="Content Placeholder 2"/>
          <p:cNvSpPr>
            <a:spLocks noGrp="1"/>
          </p:cNvSpPr>
          <p:nvPr>
            <p:ph idx="1"/>
          </p:nvPr>
        </p:nvSpPr>
        <p:spPr/>
        <p:txBody>
          <a:bodyPr>
            <a:normAutofit/>
          </a:bodyPr>
          <a:lstStyle/>
          <a:p>
            <a:pPr>
              <a:buNone/>
            </a:pPr>
            <a:r>
              <a:rPr lang="el-GR" sz="2000" dirty="0" smtClean="0"/>
              <a:t>     </a:t>
            </a:r>
            <a:r>
              <a:rPr lang="el-GR" sz="2000" dirty="0" smtClean="0">
                <a:solidFill>
                  <a:schemeClr val="accent6">
                    <a:lumMod val="50000"/>
                  </a:schemeClr>
                </a:solidFill>
              </a:rPr>
              <a:t> α</a:t>
            </a:r>
            <a:r>
              <a:rPr lang="el-GR" sz="2000" dirty="0">
                <a:solidFill>
                  <a:schemeClr val="accent6">
                    <a:lumMod val="50000"/>
                  </a:schemeClr>
                </a:solidFill>
              </a:rPr>
              <a:t>. </a:t>
            </a:r>
            <a:r>
              <a:rPr lang="el-GR" sz="2000" dirty="0">
                <a:solidFill>
                  <a:schemeClr val="accent6">
                    <a:lumMod val="75000"/>
                  </a:schemeClr>
                </a:solidFill>
              </a:rPr>
              <a:t>ΕΔΡΑ ΤΗΣ </a:t>
            </a:r>
            <a:r>
              <a:rPr lang="el-GR" sz="2000" dirty="0" smtClean="0">
                <a:solidFill>
                  <a:schemeClr val="accent6">
                    <a:lumMod val="75000"/>
                  </a:schemeClr>
                </a:solidFill>
              </a:rPr>
              <a:t>ΣΜΥΝ</a:t>
            </a:r>
            <a:r>
              <a:rPr lang="el-GR" sz="2000" dirty="0" smtClean="0"/>
              <a:t/>
            </a:r>
            <a:br>
              <a:rPr lang="el-GR" sz="2000" dirty="0" smtClean="0"/>
            </a:br>
            <a:r>
              <a:rPr lang="el-GR" sz="2000" dirty="0"/>
              <a:t>Η Σχολή έχει την έδρα της στις εγκαταστάσεις του Πολεμικού Ναυτικού στο ΚΕΝΤΡΟ ΕΚΠΑΙΔΕΥΣΗΣ ΠΑΛΑΣΚΑΣ, στο Σκαραμαγκά.</a:t>
            </a:r>
            <a:r>
              <a:rPr lang="el-GR" sz="2000" dirty="0" smtClean="0"/>
              <a:t/>
            </a:r>
            <a:br>
              <a:rPr lang="el-GR" sz="2000" dirty="0" smtClean="0"/>
            </a:br>
            <a:r>
              <a:rPr lang="el-GR" sz="2000" dirty="0" smtClean="0"/>
              <a:t/>
            </a:r>
            <a:br>
              <a:rPr lang="el-GR" sz="2000" dirty="0" smtClean="0"/>
            </a:br>
            <a:r>
              <a:rPr lang="el-GR" sz="2000" dirty="0">
                <a:solidFill>
                  <a:schemeClr val="accent6">
                    <a:lumMod val="50000"/>
                  </a:schemeClr>
                </a:solidFill>
              </a:rPr>
              <a:t>β. </a:t>
            </a:r>
            <a:r>
              <a:rPr lang="el-GR" sz="2000" dirty="0">
                <a:solidFill>
                  <a:schemeClr val="accent6">
                    <a:lumMod val="75000"/>
                  </a:schemeClr>
                </a:solidFill>
              </a:rPr>
              <a:t>ΕΠΙΣΤΗΜΟΝΙΚΑ ΠΕΔΙΑ ΣΤΑ ΟΠΟΙΑ ΑΝΗΚΕΙ Η </a:t>
            </a:r>
            <a:r>
              <a:rPr lang="el-GR" sz="2000" dirty="0" smtClean="0">
                <a:solidFill>
                  <a:schemeClr val="accent6">
                    <a:lumMod val="75000"/>
                  </a:schemeClr>
                </a:solidFill>
              </a:rPr>
              <a:t>ΣΜΥΝ</a:t>
            </a:r>
            <a:r>
              <a:rPr lang="el-GR" sz="2000" dirty="0" smtClean="0"/>
              <a:t/>
            </a:r>
            <a:br>
              <a:rPr lang="el-GR" sz="2000" dirty="0" smtClean="0"/>
            </a:br>
            <a:r>
              <a:rPr lang="el-GR" sz="2000" dirty="0"/>
              <a:t>Η ΣΜΥΝ ανήκει στα επιστημονικά πεδία των Τεχνολογικών Επιστημών και Επιστημών Οικονομίας και Διοίκησης .</a:t>
            </a:r>
            <a:r>
              <a:rPr lang="el-GR" sz="2000" dirty="0" smtClean="0"/>
              <a:t/>
            </a:r>
            <a:br>
              <a:rPr lang="el-GR" sz="2000" dirty="0" smtClean="0"/>
            </a:br>
            <a:r>
              <a:rPr lang="el-GR" sz="2000" dirty="0" smtClean="0"/>
              <a:t/>
            </a:r>
            <a:br>
              <a:rPr lang="el-GR" sz="2000" dirty="0" smtClean="0"/>
            </a:br>
            <a:r>
              <a:rPr lang="el-GR" sz="2000" dirty="0">
                <a:solidFill>
                  <a:schemeClr val="accent6">
                    <a:lumMod val="50000"/>
                  </a:schemeClr>
                </a:solidFill>
              </a:rPr>
              <a:t>γ. </a:t>
            </a:r>
            <a:r>
              <a:rPr lang="el-GR" sz="2000" dirty="0">
                <a:solidFill>
                  <a:schemeClr val="accent6">
                    <a:lumMod val="75000"/>
                  </a:schemeClr>
                </a:solidFill>
              </a:rPr>
              <a:t>ΔΙΑΡΚΕΙΑ ΦΟΙΤΗΣΗΣ ΚΑΙ ΧΡΟΝΟΣ ΥΠΟΧΡΕΩΤΙΚΗΣ ΠΑΡΑΜΟΝΗΣ ΣΤΟ ΣΤΡΑΤΕΥΜΑ ΜΕΤΑ ΤΗΝ </a:t>
            </a:r>
            <a:r>
              <a:rPr lang="el-GR" sz="2000" dirty="0" smtClean="0">
                <a:solidFill>
                  <a:schemeClr val="accent6">
                    <a:lumMod val="75000"/>
                  </a:schemeClr>
                </a:solidFill>
              </a:rPr>
              <a:t>ΑΠΟΦΟΙΤΗΣΗ</a:t>
            </a:r>
            <a:r>
              <a:rPr lang="el-GR" sz="2000" dirty="0" smtClean="0"/>
              <a:t/>
            </a:r>
            <a:br>
              <a:rPr lang="el-GR" sz="2000" dirty="0" smtClean="0"/>
            </a:br>
            <a:r>
              <a:rPr lang="el-GR" sz="2000" dirty="0"/>
              <a:t>Η φοίτηση είναι διετής και οι αποφοιτήσαντες από τη Σχολή αναλαμβάνουν υποχρέωση παραμονής στις τάξεις του πολεμικού Ναυτικού για 9 χρόνια από την αποφοίτησή τους.</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dirty="0" smtClean="0">
                <a:solidFill>
                  <a:schemeClr val="accent3">
                    <a:lumMod val="75000"/>
                  </a:schemeClr>
                </a:solidFill>
              </a:rPr>
              <a:t/>
            </a:r>
            <a:br>
              <a:rPr lang="el-GR" sz="3600" dirty="0" smtClean="0">
                <a:solidFill>
                  <a:schemeClr val="accent3">
                    <a:lumMod val="75000"/>
                  </a:schemeClr>
                </a:solidFill>
              </a:rPr>
            </a:br>
            <a:r>
              <a:rPr lang="el-GR" sz="3600" dirty="0" smtClean="0">
                <a:solidFill>
                  <a:schemeClr val="accent3">
                    <a:lumMod val="75000"/>
                  </a:schemeClr>
                </a:solidFill>
              </a:rPr>
              <a:t>ΣΧΟΛΗ </a:t>
            </a:r>
            <a:r>
              <a:rPr lang="el-GR" sz="3600" dirty="0">
                <a:solidFill>
                  <a:schemeClr val="accent3">
                    <a:lumMod val="75000"/>
                  </a:schemeClr>
                </a:solidFill>
              </a:rPr>
              <a:t>ΤΕΧΝΙΚΩΝ ΥΠΑΞΙΩΜΑΤΙΚΩΝ ΑΕΡΟΠΟΡΙΑΣ (Σ.Τ.Υ.Α.)</a:t>
            </a:r>
            <a:br>
              <a:rPr lang="el-GR" sz="3600" dirty="0">
                <a:solidFill>
                  <a:schemeClr val="accent3">
                    <a:lumMod val="75000"/>
                  </a:schemeClr>
                </a:solidFill>
              </a:rPr>
            </a:br>
            <a:endParaRPr lang="el-GR" sz="3600" dirty="0">
              <a:solidFill>
                <a:schemeClr val="accent3">
                  <a:lumMod val="75000"/>
                </a:schemeClr>
              </a:solidFill>
            </a:endParaRPr>
          </a:p>
        </p:txBody>
      </p:sp>
      <p:sp>
        <p:nvSpPr>
          <p:cNvPr id="3" name="Content Placeholder 2"/>
          <p:cNvSpPr>
            <a:spLocks noGrp="1"/>
          </p:cNvSpPr>
          <p:nvPr>
            <p:ph idx="1"/>
          </p:nvPr>
        </p:nvSpPr>
        <p:spPr/>
        <p:txBody>
          <a:bodyPr>
            <a:normAutofit/>
          </a:bodyPr>
          <a:lstStyle/>
          <a:p>
            <a:pPr>
              <a:buNone/>
            </a:pPr>
            <a:r>
              <a:rPr lang="el-GR" sz="2000" dirty="0" smtClean="0"/>
              <a:t>      </a:t>
            </a:r>
            <a:r>
              <a:rPr lang="el-GR" sz="2000" dirty="0" smtClean="0">
                <a:solidFill>
                  <a:schemeClr val="accent6">
                    <a:lumMod val="50000"/>
                  </a:schemeClr>
                </a:solidFill>
              </a:rPr>
              <a:t>α</a:t>
            </a:r>
            <a:r>
              <a:rPr lang="el-GR" sz="2000" dirty="0">
                <a:solidFill>
                  <a:schemeClr val="accent6">
                    <a:lumMod val="50000"/>
                  </a:schemeClr>
                </a:solidFill>
              </a:rPr>
              <a:t>. </a:t>
            </a:r>
            <a:r>
              <a:rPr lang="el-GR" sz="2000" dirty="0">
                <a:solidFill>
                  <a:schemeClr val="accent6">
                    <a:lumMod val="75000"/>
                  </a:schemeClr>
                </a:solidFill>
              </a:rPr>
              <a:t>ΕΔΡΑ ΤΗΣ </a:t>
            </a:r>
            <a:r>
              <a:rPr lang="el-GR" sz="2000" dirty="0" smtClean="0">
                <a:solidFill>
                  <a:schemeClr val="accent6">
                    <a:lumMod val="75000"/>
                  </a:schemeClr>
                </a:solidFill>
              </a:rPr>
              <a:t>ΣΤΥΑ</a:t>
            </a:r>
            <a:r>
              <a:rPr lang="el-GR" sz="2000" dirty="0" smtClean="0"/>
              <a:t/>
            </a:r>
            <a:br>
              <a:rPr lang="el-GR" sz="2000" dirty="0" smtClean="0"/>
            </a:br>
            <a:r>
              <a:rPr lang="el-GR" sz="2000" dirty="0"/>
              <a:t>Η Σχολή έχει έδρα την 128 ΣΕΤΗ στο Καβούρι Αττικής.</a:t>
            </a:r>
            <a:r>
              <a:rPr lang="el-GR" sz="2000" dirty="0" smtClean="0"/>
              <a:t/>
            </a:r>
            <a:br>
              <a:rPr lang="el-GR" sz="2000" dirty="0" smtClean="0"/>
            </a:br>
            <a:r>
              <a:rPr lang="el-GR" sz="2000" dirty="0" smtClean="0"/>
              <a:t/>
            </a:r>
            <a:br>
              <a:rPr lang="el-GR" sz="2000" dirty="0" smtClean="0"/>
            </a:br>
            <a:r>
              <a:rPr lang="el-GR" sz="2000" dirty="0" smtClean="0">
                <a:solidFill>
                  <a:schemeClr val="accent6">
                    <a:lumMod val="50000"/>
                  </a:schemeClr>
                </a:solidFill>
              </a:rPr>
              <a:t>β. </a:t>
            </a:r>
            <a:r>
              <a:rPr lang="el-GR" sz="2000" dirty="0" smtClean="0">
                <a:solidFill>
                  <a:schemeClr val="accent6">
                    <a:lumMod val="75000"/>
                  </a:schemeClr>
                </a:solidFill>
              </a:rPr>
              <a:t>ΕΠΙΣΤΗΜΟΝΙΚΟ </a:t>
            </a:r>
            <a:r>
              <a:rPr lang="el-GR" sz="2000" dirty="0">
                <a:solidFill>
                  <a:schemeClr val="accent6">
                    <a:lumMod val="75000"/>
                  </a:schemeClr>
                </a:solidFill>
              </a:rPr>
              <a:t>ΠΕΔΙΟ ΣΤΟ ΟΠΟΙΟ ΑΝΗΚΕΙ Η </a:t>
            </a:r>
            <a:r>
              <a:rPr lang="el-GR" sz="2000" dirty="0" smtClean="0">
                <a:solidFill>
                  <a:schemeClr val="accent6">
                    <a:lumMod val="75000"/>
                  </a:schemeClr>
                </a:solidFill>
              </a:rPr>
              <a:t>ΣΤΥΑ</a:t>
            </a:r>
            <a:r>
              <a:rPr lang="el-GR" sz="2000" dirty="0" smtClean="0"/>
              <a:t/>
            </a:r>
            <a:br>
              <a:rPr lang="el-GR" sz="2000" dirty="0" smtClean="0"/>
            </a:br>
            <a:r>
              <a:rPr lang="el-GR" sz="2000" dirty="0"/>
              <a:t>Η ΣΤΥΑ ανήκει στο επιστημονικό πεδίο των τεχνολογικών επιστημών .</a:t>
            </a:r>
            <a:r>
              <a:rPr lang="el-GR" sz="2000" dirty="0" smtClean="0"/>
              <a:t/>
            </a:r>
            <a:br>
              <a:rPr lang="el-GR" sz="2000" dirty="0" smtClean="0"/>
            </a:br>
            <a:r>
              <a:rPr lang="el-GR" sz="2000" dirty="0" smtClean="0"/>
              <a:t/>
            </a:r>
            <a:br>
              <a:rPr lang="el-GR" sz="2000" dirty="0" smtClean="0"/>
            </a:br>
            <a:r>
              <a:rPr lang="el-GR" sz="2000" dirty="0">
                <a:solidFill>
                  <a:schemeClr val="accent6">
                    <a:lumMod val="50000"/>
                  </a:schemeClr>
                </a:solidFill>
              </a:rPr>
              <a:t>γ. </a:t>
            </a:r>
            <a:r>
              <a:rPr lang="el-GR" sz="2000" dirty="0">
                <a:solidFill>
                  <a:schemeClr val="accent6">
                    <a:lumMod val="75000"/>
                  </a:schemeClr>
                </a:solidFill>
              </a:rPr>
              <a:t>ΔΙΑΡΚΕΙΑ ΦΟΙΤΗΣΗΣ ΚΑΙ ΧΡΟΝΟΣ ΥΠΟΧΡΕΩΤΙΚΗΣ ΠΑΡΑΜΟΝΗΣ ΣΤΟ ΣΤΡΑΤΕΥΜΑ ΜΕΤΑ ΤΗΝ </a:t>
            </a:r>
            <a:r>
              <a:rPr lang="el-GR" sz="2000" dirty="0" smtClean="0">
                <a:solidFill>
                  <a:schemeClr val="accent6">
                    <a:lumMod val="75000"/>
                  </a:schemeClr>
                </a:solidFill>
              </a:rPr>
              <a:t>ΑΠΟΦΟΙΤΗΣΗ</a:t>
            </a:r>
            <a:r>
              <a:rPr lang="el-GR" sz="2000" dirty="0" smtClean="0"/>
              <a:t/>
            </a:r>
            <a:br>
              <a:rPr lang="el-GR" sz="2000" dirty="0" smtClean="0"/>
            </a:br>
            <a:r>
              <a:rPr lang="el-GR" sz="2000" dirty="0"/>
              <a:t>Η φοίτηση είναι διετής και ο χρόνος υποχρεωτικής παραμονής στις τάξεις του Π.Α. είναι εννιά (9) χρόνια.</a:t>
            </a:r>
            <a:r>
              <a:rPr lang="el-GR" sz="2000" dirty="0" smtClean="0"/>
              <a:t/>
            </a:r>
            <a:br>
              <a:rPr lang="el-GR" sz="2000" dirty="0" smtClean="0"/>
            </a:br>
            <a:endParaRPr lang="el-GR"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dirty="0" smtClean="0"/>
              <a:t/>
            </a:r>
            <a:br>
              <a:rPr lang="el-GR" sz="3600" dirty="0" smtClean="0"/>
            </a:br>
            <a:r>
              <a:rPr lang="el-GR" sz="3600" dirty="0" smtClean="0">
                <a:solidFill>
                  <a:schemeClr val="accent3">
                    <a:lumMod val="75000"/>
                  </a:schemeClr>
                </a:solidFill>
              </a:rPr>
              <a:t>ΣΧΟΛΗ </a:t>
            </a:r>
            <a:r>
              <a:rPr lang="el-GR" sz="3600" dirty="0">
                <a:solidFill>
                  <a:schemeClr val="accent3">
                    <a:lumMod val="75000"/>
                  </a:schemeClr>
                </a:solidFill>
              </a:rPr>
              <a:t>ΥΠΑΞΙΩΜΑΤΙΚΩΝ ΔΙΟΙΚΗΤΩΝ ΠΟΛΕΜΙΚΗΣ ΑΕΡΟΠΟΡΙΑΣ (Σ.Υ.Δ.)</a:t>
            </a:r>
            <a:r>
              <a:rPr lang="el-GR" sz="3600" dirty="0"/>
              <a:t/>
            </a:r>
            <a:br>
              <a:rPr lang="el-GR" sz="3600" dirty="0"/>
            </a:br>
            <a:endParaRPr lang="el-GR" sz="3600" dirty="0"/>
          </a:p>
        </p:txBody>
      </p:sp>
      <p:sp>
        <p:nvSpPr>
          <p:cNvPr id="3" name="Content Placeholder 2"/>
          <p:cNvSpPr>
            <a:spLocks noGrp="1"/>
          </p:cNvSpPr>
          <p:nvPr>
            <p:ph idx="1"/>
          </p:nvPr>
        </p:nvSpPr>
        <p:spPr/>
        <p:txBody>
          <a:bodyPr>
            <a:normAutofit/>
          </a:bodyPr>
          <a:lstStyle/>
          <a:p>
            <a:pPr>
              <a:buNone/>
            </a:pPr>
            <a:r>
              <a:rPr lang="el-GR" sz="2000" dirty="0"/>
              <a:t> </a:t>
            </a:r>
            <a:r>
              <a:rPr lang="el-GR" sz="2000" dirty="0" smtClean="0"/>
              <a:t>     </a:t>
            </a:r>
            <a:r>
              <a:rPr lang="el-GR" sz="2000" dirty="0" smtClean="0">
                <a:solidFill>
                  <a:schemeClr val="accent6">
                    <a:lumMod val="50000"/>
                  </a:schemeClr>
                </a:solidFill>
              </a:rPr>
              <a:t>α</a:t>
            </a:r>
            <a:r>
              <a:rPr lang="el-GR" sz="2000" dirty="0">
                <a:solidFill>
                  <a:schemeClr val="accent6">
                    <a:lumMod val="50000"/>
                  </a:schemeClr>
                </a:solidFill>
              </a:rPr>
              <a:t>. </a:t>
            </a:r>
            <a:r>
              <a:rPr lang="el-GR" sz="2000" dirty="0">
                <a:solidFill>
                  <a:schemeClr val="accent6">
                    <a:lumMod val="75000"/>
                  </a:schemeClr>
                </a:solidFill>
              </a:rPr>
              <a:t>ΕΔΡΑ ΤΗΣ </a:t>
            </a:r>
            <a:r>
              <a:rPr lang="el-GR" sz="2000" dirty="0" smtClean="0">
                <a:solidFill>
                  <a:schemeClr val="accent6">
                    <a:lumMod val="75000"/>
                  </a:schemeClr>
                </a:solidFill>
              </a:rPr>
              <a:t>ΣΥΔ</a:t>
            </a:r>
            <a:r>
              <a:rPr lang="el-GR" sz="2000" dirty="0" smtClean="0"/>
              <a:t/>
            </a:r>
            <a:br>
              <a:rPr lang="el-GR" sz="2000" dirty="0" smtClean="0"/>
            </a:br>
            <a:r>
              <a:rPr lang="el-GR" sz="2000" dirty="0"/>
              <a:t>Η Σχολή έχει έδρα το αεροδρόμιο </a:t>
            </a:r>
            <a:r>
              <a:rPr lang="el-GR" sz="2000" dirty="0" err="1"/>
              <a:t>Σέδες</a:t>
            </a:r>
            <a:r>
              <a:rPr lang="el-GR" sz="2000" dirty="0"/>
              <a:t> (Θεσσαλονίκη).</a:t>
            </a:r>
            <a:r>
              <a:rPr lang="el-GR" sz="2000" dirty="0" smtClean="0"/>
              <a:t/>
            </a:r>
            <a:br>
              <a:rPr lang="el-GR" sz="2000" dirty="0" smtClean="0"/>
            </a:br>
            <a:r>
              <a:rPr lang="el-GR" sz="2000" dirty="0" smtClean="0"/>
              <a:t/>
            </a:r>
            <a:br>
              <a:rPr lang="el-GR" sz="2000" dirty="0" smtClean="0"/>
            </a:br>
            <a:r>
              <a:rPr lang="el-GR" sz="2000" dirty="0">
                <a:solidFill>
                  <a:schemeClr val="accent6">
                    <a:lumMod val="50000"/>
                  </a:schemeClr>
                </a:solidFill>
              </a:rPr>
              <a:t>β. </a:t>
            </a:r>
            <a:r>
              <a:rPr lang="el-GR" sz="2000" dirty="0">
                <a:solidFill>
                  <a:schemeClr val="accent6">
                    <a:lumMod val="75000"/>
                  </a:schemeClr>
                </a:solidFill>
              </a:rPr>
              <a:t>ΕΠΙΣΤΗΜΟΝΙΚΟ ΠΕΔΙΟ ΣΤΟ ΟΠΟΙΟ ΑΝΗΚΕΙ Η </a:t>
            </a:r>
            <a:r>
              <a:rPr lang="el-GR" sz="2000" dirty="0" smtClean="0">
                <a:solidFill>
                  <a:schemeClr val="accent6">
                    <a:lumMod val="75000"/>
                  </a:schemeClr>
                </a:solidFill>
              </a:rPr>
              <a:t>ΣΥΔ</a:t>
            </a:r>
            <a:r>
              <a:rPr lang="el-GR" sz="2000" dirty="0" smtClean="0"/>
              <a:t/>
            </a:r>
            <a:br>
              <a:rPr lang="el-GR" sz="2000" dirty="0" smtClean="0"/>
            </a:br>
            <a:r>
              <a:rPr lang="el-GR" sz="2000" dirty="0"/>
              <a:t>Η ΣΥΔ ανήκει στο επιστημονικό πεδίο των επιστημών Οικονομίας και Διοίκησης .</a:t>
            </a:r>
            <a:r>
              <a:rPr lang="el-GR" sz="2000" dirty="0" smtClean="0"/>
              <a:t/>
            </a:r>
            <a:br>
              <a:rPr lang="el-GR" sz="2000" dirty="0" smtClean="0"/>
            </a:br>
            <a:r>
              <a:rPr lang="el-GR" sz="2000" dirty="0" smtClean="0"/>
              <a:t/>
            </a:r>
            <a:br>
              <a:rPr lang="el-GR" sz="2000" dirty="0" smtClean="0"/>
            </a:br>
            <a:r>
              <a:rPr lang="el-GR" sz="2000" dirty="0">
                <a:solidFill>
                  <a:schemeClr val="accent6">
                    <a:lumMod val="50000"/>
                  </a:schemeClr>
                </a:solidFill>
              </a:rPr>
              <a:t>γ. </a:t>
            </a:r>
            <a:r>
              <a:rPr lang="el-GR" sz="2000" dirty="0">
                <a:solidFill>
                  <a:schemeClr val="accent6">
                    <a:lumMod val="75000"/>
                  </a:schemeClr>
                </a:solidFill>
              </a:rPr>
              <a:t>ΔΙΑΡΚΕΙΑ ΦΟΙΤΗΣΗΣ ΚΑΙ ΧΡΟΝΟΣ ΥΠΟΧΡΕΩΤΙΚΗΣ ΠΑΡΑΜΟΝΗΣ ΣΤΟ ΣΤΡΑΤΕΥΜΑ ΜΕΤΑ ΤΗΝ </a:t>
            </a:r>
            <a:r>
              <a:rPr lang="el-GR" sz="2000" dirty="0" smtClean="0">
                <a:solidFill>
                  <a:schemeClr val="accent6">
                    <a:lumMod val="75000"/>
                  </a:schemeClr>
                </a:solidFill>
              </a:rPr>
              <a:t>ΑΠΟΦΟΙΤΗΣΗ</a:t>
            </a:r>
            <a:r>
              <a:rPr lang="el-GR" sz="2000" dirty="0" smtClean="0"/>
              <a:t/>
            </a:r>
            <a:br>
              <a:rPr lang="el-GR" sz="2000" dirty="0" smtClean="0"/>
            </a:br>
            <a:r>
              <a:rPr lang="el-GR" sz="2000" dirty="0"/>
              <a:t>Η φοίτηση είναι διετής και ο χρόνος υποχρεωτικής παραμονής στις τάξεις της Π.Α. είναι εννιά (9) χρόνια.</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ΗΛΕΚΤΡΟΝΙΚΕΣ ΠΗΓΕΣ</a:t>
            </a:r>
            <a:endParaRPr lang="el-GR" sz="3600" dirty="0"/>
          </a:p>
        </p:txBody>
      </p:sp>
      <p:sp>
        <p:nvSpPr>
          <p:cNvPr id="3" name="Content Placeholder 2"/>
          <p:cNvSpPr>
            <a:spLocks noGrp="1"/>
          </p:cNvSpPr>
          <p:nvPr>
            <p:ph idx="1"/>
          </p:nvPr>
        </p:nvSpPr>
        <p:spPr/>
        <p:txBody>
          <a:bodyPr/>
          <a:lstStyle/>
          <a:p>
            <a:r>
              <a:rPr lang="en-US" dirty="0" smtClean="0">
                <a:hlinkClick r:id="rId2"/>
              </a:rPr>
              <a:t>http</a:t>
            </a:r>
            <a:r>
              <a:rPr lang="en-US" dirty="0" smtClean="0">
                <a:hlinkClick r:id="rId2"/>
              </a:rPr>
              <a:t>://</a:t>
            </a:r>
            <a:r>
              <a:rPr lang="en-US" dirty="0" smtClean="0">
                <a:hlinkClick r:id="rId2"/>
              </a:rPr>
              <a:t>www.frontistirioproto.gr/index.php?option=com_content&amp;view=category&amp;id=28&amp;Itemid=1&amp;lang=el</a:t>
            </a:r>
            <a:endParaRPr lang="el-GR" dirty="0" smtClean="0"/>
          </a:p>
          <a:p>
            <a:r>
              <a:rPr lang="en-US" dirty="0" smtClean="0">
                <a:hlinkClick r:id="rId3"/>
              </a:rPr>
              <a:t>http://</a:t>
            </a:r>
            <a:r>
              <a:rPr lang="en-US" dirty="0" smtClean="0">
                <a:hlinkClick r:id="rId3"/>
              </a:rPr>
              <a:t>www.sse.gr/index.php</a:t>
            </a:r>
            <a:endParaRPr lang="el-GR" dirty="0" smtClean="0"/>
          </a:p>
          <a:p>
            <a:r>
              <a:rPr lang="en-US" dirty="0" smtClean="0">
                <a:hlinkClick r:id="rId4"/>
              </a:rPr>
              <a:t>https://</a:t>
            </a:r>
            <a:r>
              <a:rPr lang="en-US" dirty="0" smtClean="0">
                <a:hlinkClick r:id="rId4"/>
              </a:rPr>
              <a:t>www.youtube.com/user/TheEvian100?feature=watch</a:t>
            </a:r>
            <a:endParaRPr lang="el-GR" dirty="0" smtClean="0"/>
          </a:p>
          <a:p>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Autofit/>
          </a:bodyPr>
          <a:lstStyle/>
          <a:p>
            <a:pPr>
              <a:buNone/>
            </a:pPr>
            <a:r>
              <a:rPr lang="el-GR" sz="6000" dirty="0" smtClean="0"/>
              <a:t>  ΕΥΧΑΡΙΣΤΩ       ΠΟΛΥ ΓΙΑ ΤΗΝ     </a:t>
            </a:r>
            <a:r>
              <a:rPr lang="el-GR" sz="6000" smtClean="0"/>
              <a:t>ΠΡΟΣΟΧΗ ΣΑΣ!!!</a:t>
            </a:r>
            <a:endParaRPr lang="el-GR" sz="6000" dirty="0" smtClean="0"/>
          </a:p>
          <a:p>
            <a:pPr>
              <a:buNone/>
            </a:pPr>
            <a:r>
              <a:rPr lang="el-GR" sz="5400" dirty="0" smtClean="0">
                <a:solidFill>
                  <a:srgbClr val="92D050"/>
                </a:solidFill>
              </a:rPr>
              <a:t>ΓΚΙΚΙΝΟΥΡΗΣ ΘΩΜΑΣ</a:t>
            </a:r>
            <a:endParaRPr lang="el-GR" sz="5400" dirty="0" smtClean="0">
              <a:solidFill>
                <a:srgbClr val="92D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accent4">
                    <a:lumMod val="75000"/>
                  </a:schemeClr>
                </a:solidFill>
              </a:rPr>
              <a:t>Η ΑΡΧΗ ΤΟΥ ΣΤΡΑΤΟΥ</a:t>
            </a:r>
            <a:endParaRPr lang="el-GR" dirty="0">
              <a:solidFill>
                <a:schemeClr val="accent4">
                  <a:lumMod val="75000"/>
                </a:schemeClr>
              </a:solidFill>
            </a:endParaRPr>
          </a:p>
        </p:txBody>
      </p:sp>
      <p:sp>
        <p:nvSpPr>
          <p:cNvPr id="3" name="Content Placeholder 2"/>
          <p:cNvSpPr>
            <a:spLocks noGrp="1"/>
          </p:cNvSpPr>
          <p:nvPr>
            <p:ph idx="1"/>
          </p:nvPr>
        </p:nvSpPr>
        <p:spPr/>
        <p:txBody>
          <a:bodyPr>
            <a:normAutofit fontScale="92500"/>
          </a:bodyPr>
          <a:lstStyle/>
          <a:p>
            <a:r>
              <a:rPr lang="el-GR" dirty="0"/>
              <a:t> Η ιδέα του στρατιωτικού επαγγελματισμού ήρθε με την εμφάνιση της επιστημονικής στρατιωτικής θεωρίας. Στις αρχές του 19ου αιώνα, αυτή η άποψη έγινε βάση για συστηματική στρατιωτική εκπαίδευση, στοιχείο απαραίτητο για τα στελέχη του </a:t>
            </a:r>
            <a:r>
              <a:rPr lang="el-GR" dirty="0" smtClean="0"/>
              <a:t>στρατο</a:t>
            </a:r>
            <a:r>
              <a:rPr lang="el-GR" sz="3300" dirty="0" smtClean="0"/>
              <a:t>ύ</a:t>
            </a:r>
            <a:r>
              <a:rPr lang="el-GR" dirty="0" smtClean="0"/>
              <a:t> της εποχής. </a:t>
            </a:r>
            <a:r>
              <a:rPr lang="el-GR" dirty="0" smtClean="0"/>
              <a:t>Το </a:t>
            </a:r>
            <a:r>
              <a:rPr lang="el-GR" dirty="0"/>
              <a:t>1824, ο συνταγματάρχης </a:t>
            </a:r>
            <a:r>
              <a:rPr lang="el-GR" dirty="0" err="1"/>
              <a:t>Charles</a:t>
            </a:r>
            <a:r>
              <a:rPr lang="el-GR" dirty="0"/>
              <a:t> </a:t>
            </a:r>
            <a:r>
              <a:rPr lang="el-GR" dirty="0" err="1"/>
              <a:t>Fabvier</a:t>
            </a:r>
            <a:r>
              <a:rPr lang="el-GR" dirty="0"/>
              <a:t> (Κάρολος Φαβιέρος) </a:t>
            </a:r>
            <a:r>
              <a:rPr lang="el-GR" dirty="0" smtClean="0"/>
              <a:t>συμφώνησε </a:t>
            </a:r>
            <a:r>
              <a:rPr lang="el-GR" dirty="0"/>
              <a:t>με την ελληνική κυβέρνηση να του δοθούν 3 ή 4 χιλιάδες στρέμματα στα απελευθερωμένα εδάφη. Σε αντάλλαγμα θα αναλάμβανε ορισμένες υποχρεώσεις, μια από τις οποίες ήταν και η ίδρυση Στρατιωτικής </a:t>
            </a:r>
            <a:r>
              <a:rPr lang="el-GR" sz="3300" dirty="0"/>
              <a:t>Ακαδημίας</a:t>
            </a:r>
            <a:r>
              <a:rPr lang="el-GR" sz="3300" dirty="0" smtClean="0"/>
              <a:t>. </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accent4">
                    <a:lumMod val="75000"/>
                  </a:schemeClr>
                </a:solidFill>
              </a:rPr>
              <a:t>Η ΕΚΠΑΙΔΕΥΣΗ ΤΩΝ ΣΧΟΛΩΝ</a:t>
            </a:r>
            <a:endParaRPr lang="el-GR" dirty="0">
              <a:solidFill>
                <a:schemeClr val="accent4">
                  <a:lumMod val="75000"/>
                </a:schemeClr>
              </a:solidFill>
            </a:endParaRPr>
          </a:p>
        </p:txBody>
      </p:sp>
      <p:sp>
        <p:nvSpPr>
          <p:cNvPr id="3" name="Content Placeholder 2"/>
          <p:cNvSpPr>
            <a:spLocks noGrp="1"/>
          </p:cNvSpPr>
          <p:nvPr>
            <p:ph idx="1"/>
          </p:nvPr>
        </p:nvSpPr>
        <p:spPr/>
        <p:txBody>
          <a:bodyPr>
            <a:normAutofit fontScale="92500" lnSpcReduction="20000"/>
          </a:bodyPr>
          <a:lstStyle/>
          <a:p>
            <a:r>
              <a:rPr lang="el-GR" dirty="0" smtClean="0">
                <a:solidFill>
                  <a:srgbClr val="FF0000"/>
                </a:solidFill>
              </a:rPr>
              <a:t>1. </a:t>
            </a:r>
            <a:r>
              <a:rPr lang="el-GR" dirty="0" smtClean="0"/>
              <a:t>Να παράγει και να μεταδίδει τη  γνώση στους σπουδαστές της, με τη διδασκαλία και την έρευνα της Στρατιωτικής Επιστήμης και Τεχνολογίας, καθώς και των συναφών Θεωρητικών, Θετικών και Εφαρμοσμένων Επιστημών.</a:t>
            </a:r>
          </a:p>
          <a:p>
            <a:r>
              <a:rPr lang="el-GR" dirty="0" smtClean="0">
                <a:solidFill>
                  <a:srgbClr val="FF0000"/>
                </a:solidFill>
              </a:rPr>
              <a:t>2. </a:t>
            </a:r>
            <a:r>
              <a:rPr lang="el-GR" dirty="0" smtClean="0"/>
              <a:t>Να αναπτύσσει τις στρατιωτικές αρετές και τη στρατιωτική αγωγή, ώστε να διαμορφώνει Αξιωματικούς του Στρατού Ξηράς, με στρατιωτική συνείδηση και μόρφωση ανωτάτου επιπέδου, καθώς και με κοινωνική, πολιτισμική και πολιτική παιδεία και αγωγή, παρέχοντάς τους τα εφόδια, για να καταστούν ικανοί ηγήτορες, με άρτια επαγγελματική και επιστημονική κατάρτιση.</a:t>
            </a:r>
          </a:p>
          <a:p>
            <a:pPr>
              <a:buNone/>
            </a:pPr>
            <a:endParaRPr lang="el-GR" dirty="0" smtClean="0"/>
          </a:p>
          <a:p>
            <a:endParaRPr lang="el-GR" dirty="0"/>
          </a:p>
        </p:txBody>
      </p:sp>
      <p:sp>
        <p:nvSpPr>
          <p:cNvPr id="4" name="Rectangle 3"/>
          <p:cNvSpPr/>
          <p:nvPr/>
        </p:nvSpPr>
        <p:spPr>
          <a:xfrm>
            <a:off x="1142976" y="1785926"/>
            <a:ext cx="6786610" cy="400110"/>
          </a:xfrm>
          <a:prstGeom prst="rect">
            <a:avLst/>
          </a:prstGeom>
        </p:spPr>
        <p:txBody>
          <a:bodyPr wrap="square">
            <a:spAutoFit/>
          </a:bodyPr>
          <a:lstStyle/>
          <a:p>
            <a:r>
              <a:rPr lang="el-GR" dirty="0"/>
              <a:t> </a:t>
            </a:r>
            <a:r>
              <a:rPr lang="el-GR" sz="2000" dirty="0">
                <a:solidFill>
                  <a:srgbClr val="FF0000"/>
                </a:solidFill>
              </a:rPr>
              <a:t> </a:t>
            </a:r>
            <a:endParaRPr lang="el-GR"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r>
              <a:rPr lang="el-GR" dirty="0" smtClean="0">
                <a:solidFill>
                  <a:srgbClr val="FF0000"/>
                </a:solidFill>
              </a:rPr>
              <a:t>3. </a:t>
            </a:r>
            <a:r>
              <a:rPr lang="el-GR" dirty="0" smtClean="0"/>
              <a:t>  Να διοργανώνει, από κοινού με τα Πανεπιστήμια, Προγράμματα Μεταπτυχιακών Σπουδών (Π.Μ.Σ) και να διεξαγάγει επιστημονική έρευνα σε τομείς ενδιαφέροντος του Στρατού Ξηράς και των Ενόπλων Δυνάμεων γενικότερα.</a:t>
            </a:r>
          </a:p>
          <a:p>
            <a:r>
              <a:rPr lang="el-GR" dirty="0" smtClean="0">
                <a:solidFill>
                  <a:srgbClr val="FF0000"/>
                </a:solidFill>
              </a:rPr>
              <a:t> 4. </a:t>
            </a:r>
            <a:r>
              <a:rPr lang="el-GR" dirty="0" smtClean="0"/>
              <a:t>  Να σχεδιάζει και οργανώνει Π.Μ.Σ και ερευνητικά προγράμματα σε θέματα στρατιωτικής επιστήμης και τεχνολογίας, αυτοδύναμα, με τις προϋποθέσεις που τίθενται από την εκάστοτε νομοθεσία.</a:t>
            </a:r>
          </a:p>
          <a:p>
            <a:r>
              <a:rPr lang="el-GR" dirty="0" smtClean="0">
                <a:solidFill>
                  <a:srgbClr val="FF0000"/>
                </a:solidFill>
              </a:rPr>
              <a:t> 5.</a:t>
            </a:r>
            <a:r>
              <a:rPr lang="el-GR" dirty="0" smtClean="0"/>
              <a:t>  Να εξασφαλίζει τη διαβίωση των Ευελπίδων, για όση διάρκεια προβλέπεται να γίνεται αυτή εντός της Σχολής, καθώς και τη διοικητική  υποστήριξη της όλης εκπαιδευτικής δραστηριότητάς της</a:t>
            </a:r>
          </a:p>
          <a:p>
            <a:pPr>
              <a:buNone/>
            </a:pPr>
            <a:endParaRPr lang="el-GR" dirty="0"/>
          </a:p>
        </p:txBody>
      </p:sp>
      <p:sp>
        <p:nvSpPr>
          <p:cNvPr id="4" name="Rectangle 3"/>
          <p:cNvSpPr/>
          <p:nvPr/>
        </p:nvSpPr>
        <p:spPr>
          <a:xfrm>
            <a:off x="1214414" y="1857364"/>
            <a:ext cx="7143800" cy="369332"/>
          </a:xfrm>
          <a:prstGeom prst="rect">
            <a:avLst/>
          </a:prstGeom>
        </p:spPr>
        <p:txBody>
          <a:bodyPr wrap="square">
            <a:spAutoFit/>
          </a:bodyPr>
          <a:lstStyle/>
          <a:p>
            <a:r>
              <a:rPr lang="el-GR" dirty="0" smtClean="0">
                <a:solidFill>
                  <a:srgbClr val="FF0000"/>
                </a:solidFill>
              </a:rPr>
              <a:t>  </a:t>
            </a:r>
            <a:endParaRPr lang="el-GR"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accent4">
                    <a:lumMod val="75000"/>
                  </a:schemeClr>
                </a:solidFill>
              </a:rPr>
              <a:t>ΑΓΩΝΙΣΜΑΤΑ</a:t>
            </a:r>
            <a:endParaRPr lang="el-GR" dirty="0">
              <a:solidFill>
                <a:schemeClr val="accent4">
                  <a:lumMod val="75000"/>
                </a:schemeClr>
              </a:solidFill>
            </a:endParaRPr>
          </a:p>
        </p:txBody>
      </p:sp>
      <p:graphicFrame>
        <p:nvGraphicFramePr>
          <p:cNvPr id="4" name="Content Placeholder 3"/>
          <p:cNvGraphicFramePr>
            <a:graphicFrameLocks noGrp="1"/>
          </p:cNvGraphicFramePr>
          <p:nvPr>
            <p:ph idx="1"/>
          </p:nvPr>
        </p:nvGraphicFramePr>
        <p:xfrm>
          <a:off x="285720" y="1214422"/>
          <a:ext cx="8072493" cy="5539002"/>
        </p:xfrm>
        <a:graphic>
          <a:graphicData uri="http://schemas.openxmlformats.org/drawingml/2006/table">
            <a:tbl>
              <a:tblPr firstRow="1" bandRow="1">
                <a:tableStyleId>{F5AB1C69-6EDB-4FF4-983F-18BD219EF322}</a:tableStyleId>
              </a:tblPr>
              <a:tblGrid>
                <a:gridCol w="2690831"/>
                <a:gridCol w="2690831"/>
                <a:gridCol w="2690831"/>
              </a:tblGrid>
              <a:tr h="1236143">
                <a:tc>
                  <a:txBody>
                    <a:bodyPr/>
                    <a:lstStyle/>
                    <a:p>
                      <a:endParaRPr lang="el-GR" dirty="0"/>
                    </a:p>
                  </a:txBody>
                  <a:tcPr/>
                </a:tc>
                <a:tc>
                  <a:txBody>
                    <a:bodyPr/>
                    <a:lstStyle/>
                    <a:p>
                      <a:r>
                        <a:rPr lang="el-GR" sz="1800" b="1" i="0" kern="1200" dirty="0" smtClean="0">
                          <a:solidFill>
                            <a:schemeClr val="lt1"/>
                          </a:solidFill>
                          <a:latin typeface="+mn-lt"/>
                          <a:ea typeface="+mn-ea"/>
                          <a:cs typeface="+mn-cs"/>
                        </a:rPr>
                        <a:t>ΣΣΕ/ΟΠΛΑ,</a:t>
                      </a:r>
                      <a:r>
                        <a:rPr lang="el-GR" dirty="0" smtClean="0"/>
                        <a:t/>
                      </a:r>
                      <a:br>
                        <a:rPr lang="el-GR" dirty="0" smtClean="0"/>
                      </a:br>
                      <a:r>
                        <a:rPr lang="el-GR" sz="1800" b="1" i="0" kern="1200" dirty="0" smtClean="0">
                          <a:solidFill>
                            <a:schemeClr val="lt1"/>
                          </a:solidFill>
                          <a:latin typeface="+mn-lt"/>
                          <a:ea typeface="+mn-ea"/>
                          <a:cs typeface="+mn-cs"/>
                        </a:rPr>
                        <a:t>ΣΝΔ,</a:t>
                      </a:r>
                      <a:r>
                        <a:rPr lang="el-GR" dirty="0" smtClean="0"/>
                        <a:t/>
                      </a:r>
                      <a:br>
                        <a:rPr lang="el-GR" dirty="0" smtClean="0"/>
                      </a:br>
                      <a:r>
                        <a:rPr lang="el-GR" sz="1800" b="1" i="0" kern="1200" dirty="0" smtClean="0">
                          <a:solidFill>
                            <a:schemeClr val="lt1"/>
                          </a:solidFill>
                          <a:latin typeface="+mn-lt"/>
                          <a:ea typeface="+mn-ea"/>
                          <a:cs typeface="+mn-cs"/>
                        </a:rPr>
                        <a:t>ΣΙ/ΙΠΤ,</a:t>
                      </a:r>
                      <a:r>
                        <a:rPr lang="el-GR" dirty="0" smtClean="0"/>
                        <a:t/>
                      </a:r>
                      <a:br>
                        <a:rPr lang="el-GR" dirty="0" smtClean="0"/>
                      </a:br>
                      <a:r>
                        <a:rPr lang="el-GR" sz="1800" b="1" i="0" kern="1200" dirty="0" smtClean="0">
                          <a:solidFill>
                            <a:schemeClr val="lt1"/>
                          </a:solidFill>
                          <a:latin typeface="+mn-lt"/>
                          <a:ea typeface="+mn-ea"/>
                          <a:cs typeface="+mn-cs"/>
                        </a:rPr>
                        <a:t>ΣΜΥ/ΟΠΛΑ</a:t>
                      </a:r>
                      <a:endParaRPr lang="el-GR" dirty="0"/>
                    </a:p>
                  </a:txBody>
                  <a:tcPr/>
                </a:tc>
                <a:tc>
                  <a:txBody>
                    <a:bodyPr/>
                    <a:lstStyle/>
                    <a:p>
                      <a:r>
                        <a:rPr lang="el-GR" sz="1800" b="1" i="0" kern="1200" dirty="0" smtClean="0">
                          <a:solidFill>
                            <a:schemeClr val="lt1"/>
                          </a:solidFill>
                          <a:latin typeface="+mn-lt"/>
                          <a:ea typeface="+mn-ea"/>
                          <a:cs typeface="+mn-cs"/>
                        </a:rPr>
                        <a:t>ΣΣΕ/ΣΩΜΑΤΑ,</a:t>
                      </a:r>
                      <a:r>
                        <a:rPr lang="el-GR" dirty="0" smtClean="0"/>
                        <a:t/>
                      </a:r>
                      <a:br>
                        <a:rPr lang="el-GR" dirty="0" smtClean="0"/>
                      </a:br>
                      <a:r>
                        <a:rPr lang="el-GR" sz="1800" b="1" i="0" kern="1200" dirty="0" smtClean="0">
                          <a:solidFill>
                            <a:schemeClr val="lt1"/>
                          </a:solidFill>
                          <a:latin typeface="+mn-lt"/>
                          <a:ea typeface="+mn-ea"/>
                          <a:cs typeface="+mn-cs"/>
                        </a:rPr>
                        <a:t>ΣΙ/ΜΗΧ,ΣΣΑΣ,</a:t>
                      </a:r>
                      <a:r>
                        <a:rPr lang="el-GR" dirty="0" smtClean="0"/>
                        <a:t/>
                      </a:r>
                      <a:br>
                        <a:rPr lang="el-GR" dirty="0" smtClean="0"/>
                      </a:br>
                      <a:r>
                        <a:rPr lang="el-GR" sz="1800" b="1" i="0" kern="1200" dirty="0" smtClean="0">
                          <a:solidFill>
                            <a:schemeClr val="lt1"/>
                          </a:solidFill>
                          <a:latin typeface="+mn-lt"/>
                          <a:ea typeface="+mn-ea"/>
                          <a:cs typeface="+mn-cs"/>
                        </a:rPr>
                        <a:t>ΣΑΝ,ΣΜΥ/ΣΩΜΑΤΑ,</a:t>
                      </a:r>
                      <a:r>
                        <a:rPr lang="el-GR" dirty="0" smtClean="0"/>
                        <a:t/>
                      </a:r>
                      <a:br>
                        <a:rPr lang="el-GR" dirty="0" smtClean="0"/>
                      </a:br>
                      <a:r>
                        <a:rPr lang="el-GR" sz="1800" b="1" i="0" kern="1200" dirty="0" smtClean="0">
                          <a:solidFill>
                            <a:schemeClr val="lt1"/>
                          </a:solidFill>
                          <a:latin typeface="+mn-lt"/>
                          <a:ea typeface="+mn-ea"/>
                          <a:cs typeface="+mn-cs"/>
                        </a:rPr>
                        <a:t>ΣΜΥΝ,ΣΤΥΑ,ΣΥΔ,ΣΙΡ</a:t>
                      </a:r>
                      <a:endParaRPr lang="el-GR" dirty="0"/>
                    </a:p>
                  </a:txBody>
                  <a:tcPr/>
                </a:tc>
              </a:tr>
              <a:tr h="594303">
                <a:tc>
                  <a:txBody>
                    <a:bodyPr/>
                    <a:lstStyle/>
                    <a:p>
                      <a:r>
                        <a:rPr lang="el-GR" sz="1800" b="0" i="0" kern="1200" dirty="0" smtClean="0">
                          <a:solidFill>
                            <a:schemeClr val="dk1"/>
                          </a:solidFill>
                          <a:latin typeface="+mn-lt"/>
                          <a:ea typeface="+mn-ea"/>
                          <a:cs typeface="+mn-cs"/>
                        </a:rPr>
                        <a:t>Δρόμος 100μ</a:t>
                      </a:r>
                      <a:endParaRPr lang="el-GR" dirty="0"/>
                    </a:p>
                  </a:txBody>
                  <a:tcPr/>
                </a:tc>
                <a:tc>
                  <a:txBody>
                    <a:bodyPr/>
                    <a:lstStyle/>
                    <a:p>
                      <a:r>
                        <a:rPr lang="el-GR" dirty="0" smtClean="0"/>
                        <a:t>1</a:t>
                      </a:r>
                      <a:r>
                        <a:rPr lang="en-US" dirty="0" smtClean="0"/>
                        <a:t>6”</a:t>
                      </a:r>
                      <a:endParaRPr lang="el-GR" dirty="0"/>
                    </a:p>
                  </a:txBody>
                  <a:tcPr/>
                </a:tc>
                <a:tc>
                  <a:txBody>
                    <a:bodyPr/>
                    <a:lstStyle/>
                    <a:p>
                      <a:r>
                        <a:rPr lang="en-US" dirty="0" smtClean="0"/>
                        <a:t>17”</a:t>
                      </a:r>
                      <a:endParaRPr lang="el-GR" dirty="0"/>
                    </a:p>
                  </a:txBody>
                  <a:tcPr/>
                </a:tc>
              </a:tr>
              <a:tr h="594303">
                <a:tc>
                  <a:txBody>
                    <a:bodyPr/>
                    <a:lstStyle/>
                    <a:p>
                      <a:r>
                        <a:rPr lang="el-GR" sz="1800" b="0" i="0" kern="1200" dirty="0" smtClean="0">
                          <a:solidFill>
                            <a:schemeClr val="dk1"/>
                          </a:solidFill>
                          <a:latin typeface="+mn-lt"/>
                          <a:ea typeface="+mn-ea"/>
                          <a:cs typeface="+mn-cs"/>
                        </a:rPr>
                        <a:t>Δρόμος 1000μ</a:t>
                      </a:r>
                      <a:endParaRPr lang="el-GR" dirty="0"/>
                    </a:p>
                  </a:txBody>
                  <a:tcPr/>
                </a:tc>
                <a:tc>
                  <a:txBody>
                    <a:bodyPr/>
                    <a:lstStyle/>
                    <a:p>
                      <a:r>
                        <a:rPr lang="en-US" dirty="0" smtClean="0"/>
                        <a:t>4’ </a:t>
                      </a:r>
                      <a:r>
                        <a:rPr lang="el-GR" dirty="0" smtClean="0"/>
                        <a:t>και</a:t>
                      </a:r>
                      <a:r>
                        <a:rPr lang="el-GR" baseline="0" dirty="0" smtClean="0"/>
                        <a:t> 20</a:t>
                      </a:r>
                      <a:r>
                        <a:rPr lang="en-US" baseline="0" dirty="0" smtClean="0"/>
                        <a:t>”</a:t>
                      </a:r>
                      <a:endParaRPr lang="el-GR" dirty="0"/>
                    </a:p>
                  </a:txBody>
                  <a:tcPr/>
                </a:tc>
                <a:tc>
                  <a:txBody>
                    <a:bodyPr/>
                    <a:lstStyle/>
                    <a:p>
                      <a:r>
                        <a:rPr lang="en-US" dirty="0" smtClean="0"/>
                        <a:t>4’ </a:t>
                      </a:r>
                      <a:r>
                        <a:rPr lang="el-GR" dirty="0" smtClean="0"/>
                        <a:t>και</a:t>
                      </a:r>
                      <a:r>
                        <a:rPr lang="en-US" dirty="0" smtClean="0"/>
                        <a:t> 30”</a:t>
                      </a:r>
                      <a:endParaRPr lang="el-GR" dirty="0"/>
                    </a:p>
                  </a:txBody>
                  <a:tcPr/>
                </a:tc>
              </a:tr>
              <a:tr h="594303">
                <a:tc>
                  <a:txBody>
                    <a:bodyPr/>
                    <a:lstStyle/>
                    <a:p>
                      <a:r>
                        <a:rPr lang="el-GR" sz="1800" b="0" i="0" kern="1200" dirty="0" smtClean="0">
                          <a:solidFill>
                            <a:schemeClr val="dk1"/>
                          </a:solidFill>
                          <a:latin typeface="+mn-lt"/>
                          <a:ea typeface="+mn-ea"/>
                          <a:cs typeface="+mn-cs"/>
                        </a:rPr>
                        <a:t>Άλμα σε ύψος με φορά</a:t>
                      </a:r>
                      <a:endParaRPr lang="el-GR" dirty="0"/>
                    </a:p>
                  </a:txBody>
                  <a:tcPr/>
                </a:tc>
                <a:tc>
                  <a:txBody>
                    <a:bodyPr/>
                    <a:lstStyle/>
                    <a:p>
                      <a:r>
                        <a:rPr lang="en-US" dirty="0" smtClean="0"/>
                        <a:t>1,05 </a:t>
                      </a:r>
                      <a:r>
                        <a:rPr lang="el-GR" dirty="0" smtClean="0"/>
                        <a:t>μ</a:t>
                      </a:r>
                      <a:endParaRPr lang="el-GR" dirty="0"/>
                    </a:p>
                  </a:txBody>
                  <a:tcPr/>
                </a:tc>
                <a:tc>
                  <a:txBody>
                    <a:bodyPr/>
                    <a:lstStyle/>
                    <a:p>
                      <a:r>
                        <a:rPr lang="en-US" dirty="0" smtClean="0"/>
                        <a:t>1,00 </a:t>
                      </a:r>
                      <a:r>
                        <a:rPr lang="el-GR" dirty="0" smtClean="0"/>
                        <a:t>μ</a:t>
                      </a:r>
                      <a:endParaRPr lang="el-GR" dirty="0"/>
                    </a:p>
                  </a:txBody>
                  <a:tcPr/>
                </a:tc>
              </a:tr>
              <a:tr h="665615">
                <a:tc>
                  <a:txBody>
                    <a:bodyPr/>
                    <a:lstStyle/>
                    <a:p>
                      <a:r>
                        <a:rPr lang="el-GR" sz="1800" b="0" i="0" kern="1200" dirty="0" smtClean="0">
                          <a:solidFill>
                            <a:schemeClr val="dk1"/>
                          </a:solidFill>
                          <a:latin typeface="+mn-lt"/>
                          <a:ea typeface="+mn-ea"/>
                          <a:cs typeface="+mn-cs"/>
                        </a:rPr>
                        <a:t>Άλμα σε μήκος με φορά</a:t>
                      </a:r>
                      <a:r>
                        <a:rPr lang="el-GR" dirty="0" smtClean="0"/>
                        <a:t/>
                      </a:r>
                      <a:br>
                        <a:rPr lang="el-GR" dirty="0" smtClean="0"/>
                      </a:br>
                      <a:r>
                        <a:rPr lang="el-GR" sz="1800" b="0" i="0" kern="1200" dirty="0" smtClean="0">
                          <a:solidFill>
                            <a:schemeClr val="dk1"/>
                          </a:solidFill>
                          <a:latin typeface="+mn-lt"/>
                          <a:ea typeface="+mn-ea"/>
                          <a:cs typeface="+mn-cs"/>
                        </a:rPr>
                        <a:t>Ρίψη σφαίρας (7,275 χλγ)</a:t>
                      </a:r>
                      <a:endParaRPr lang="el-GR" dirty="0"/>
                    </a:p>
                  </a:txBody>
                  <a:tcPr/>
                </a:tc>
                <a:tc>
                  <a:txBody>
                    <a:bodyPr/>
                    <a:lstStyle/>
                    <a:p>
                      <a:r>
                        <a:rPr lang="en-US" dirty="0" smtClean="0"/>
                        <a:t>3,60 </a:t>
                      </a:r>
                      <a:r>
                        <a:rPr lang="el-GR" dirty="0" smtClean="0"/>
                        <a:t>μ</a:t>
                      </a:r>
                      <a:endParaRPr lang="el-GR" dirty="0"/>
                    </a:p>
                  </a:txBody>
                  <a:tcPr/>
                </a:tc>
                <a:tc>
                  <a:txBody>
                    <a:bodyPr/>
                    <a:lstStyle/>
                    <a:p>
                      <a:r>
                        <a:rPr lang="en-US" dirty="0" smtClean="0"/>
                        <a:t>3,60 </a:t>
                      </a:r>
                      <a:r>
                        <a:rPr lang="el-GR" dirty="0" smtClean="0"/>
                        <a:t>μ</a:t>
                      </a:r>
                      <a:endParaRPr lang="el-GR" dirty="0"/>
                    </a:p>
                  </a:txBody>
                  <a:tcPr/>
                </a:tc>
              </a:tr>
              <a:tr h="665615">
                <a:tc>
                  <a:txBody>
                    <a:bodyPr/>
                    <a:lstStyle/>
                    <a:p>
                      <a:r>
                        <a:rPr lang="el-GR" sz="1800" b="0" i="0" kern="1200" dirty="0" smtClean="0">
                          <a:solidFill>
                            <a:schemeClr val="dk1"/>
                          </a:solidFill>
                          <a:latin typeface="+mn-lt"/>
                          <a:ea typeface="+mn-ea"/>
                          <a:cs typeface="+mn-cs"/>
                        </a:rPr>
                        <a:t>Μέσος όρος ρίψης με το δεξί και το αριστερό χέρι</a:t>
                      </a:r>
                      <a:endParaRPr lang="el-GR" dirty="0"/>
                    </a:p>
                  </a:txBody>
                  <a:tcPr/>
                </a:tc>
                <a:tc>
                  <a:txBody>
                    <a:bodyPr/>
                    <a:lstStyle/>
                    <a:p>
                      <a:r>
                        <a:rPr lang="en-US" dirty="0" smtClean="0"/>
                        <a:t>4,50 </a:t>
                      </a:r>
                      <a:r>
                        <a:rPr lang="el-GR" dirty="0" smtClean="0"/>
                        <a:t>μ</a:t>
                      </a:r>
                      <a:endParaRPr lang="el-GR" dirty="0"/>
                    </a:p>
                  </a:txBody>
                  <a:tcPr/>
                </a:tc>
                <a:tc>
                  <a:txBody>
                    <a:bodyPr/>
                    <a:lstStyle/>
                    <a:p>
                      <a:r>
                        <a:rPr lang="en-US" dirty="0" smtClean="0"/>
                        <a:t>4,40 </a:t>
                      </a:r>
                      <a:r>
                        <a:rPr lang="el-GR" dirty="0" smtClean="0"/>
                        <a:t>μ</a:t>
                      </a:r>
                      <a:endParaRPr lang="el-GR" dirty="0"/>
                    </a:p>
                  </a:txBody>
                  <a:tcPr/>
                </a:tc>
              </a:tr>
              <a:tr h="1150443">
                <a:tc>
                  <a:txBody>
                    <a:bodyPr/>
                    <a:lstStyle/>
                    <a:p>
                      <a:r>
                        <a:rPr lang="el-GR" sz="1800" b="0" i="0" kern="1200" dirty="0" smtClean="0">
                          <a:solidFill>
                            <a:schemeClr val="dk1"/>
                          </a:solidFill>
                          <a:latin typeface="+mn-lt"/>
                          <a:ea typeface="+mn-ea"/>
                          <a:cs typeface="+mn-cs"/>
                        </a:rPr>
                        <a:t>Ελεύθερη κολύμβηση 50 μέτρων</a:t>
                      </a:r>
                      <a:r>
                        <a:rPr lang="el-GR" dirty="0" smtClean="0"/>
                        <a:t/>
                      </a:r>
                      <a:br>
                        <a:rPr lang="el-GR" dirty="0" smtClean="0"/>
                      </a:br>
                      <a:r>
                        <a:rPr lang="el-GR" sz="1800" b="0" i="0" kern="1200" dirty="0" smtClean="0">
                          <a:solidFill>
                            <a:schemeClr val="dk1"/>
                          </a:solidFill>
                          <a:latin typeface="+mn-lt"/>
                          <a:ea typeface="+mn-ea"/>
                          <a:cs typeface="+mn-cs"/>
                        </a:rPr>
                        <a:t>(για τη ΣΝΔ, ΣΙ/ΙΠΤ, ΣΜΥΝ, ΣΙΡ)</a:t>
                      </a:r>
                      <a:endParaRPr lang="el-GR" dirty="0"/>
                    </a:p>
                  </a:txBody>
                  <a:tcPr/>
                </a:tc>
                <a:tc>
                  <a:txBody>
                    <a:bodyPr/>
                    <a:lstStyle/>
                    <a:p>
                      <a:r>
                        <a:rPr lang="en-US" dirty="0" smtClean="0"/>
                        <a:t>2’</a:t>
                      </a:r>
                      <a:endParaRPr lang="el-GR" dirty="0"/>
                    </a:p>
                  </a:txBody>
                  <a:tcPr/>
                </a:tc>
                <a:tc>
                  <a:txBody>
                    <a:bodyPr/>
                    <a:lstStyle/>
                    <a:p>
                      <a:r>
                        <a:rPr lang="en-US" dirty="0" smtClean="0"/>
                        <a:t>‘2</a:t>
                      </a:r>
                      <a:endParaRPr lang="el-GR"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solidFill>
                  <a:schemeClr val="accent4">
                    <a:lumMod val="75000"/>
                  </a:schemeClr>
                </a:solidFill>
              </a:rPr>
              <a:t>ΠΡΟΫΠΟΘΕΣΕΙΣ</a:t>
            </a:r>
            <a:endParaRPr lang="el-GR" dirty="0">
              <a:solidFill>
                <a:schemeClr val="accent4">
                  <a:lumMod val="75000"/>
                </a:schemeClr>
              </a:solidFill>
            </a:endParaRPr>
          </a:p>
        </p:txBody>
      </p:sp>
      <p:sp>
        <p:nvSpPr>
          <p:cNvPr id="3" name="Content Placeholder 2"/>
          <p:cNvSpPr>
            <a:spLocks noGrp="1"/>
          </p:cNvSpPr>
          <p:nvPr>
            <p:ph idx="1"/>
          </p:nvPr>
        </p:nvSpPr>
        <p:spPr/>
        <p:txBody>
          <a:bodyPr>
            <a:normAutofit fontScale="92500" lnSpcReduction="20000"/>
          </a:bodyPr>
          <a:lstStyle/>
          <a:p>
            <a:r>
              <a:rPr lang="el-GR" dirty="0" smtClean="0"/>
              <a:t>Να έχει ηλικία από 18 έως 21 ετών. Οι υποψήφιοι της Σ.Σ.Α.Σ. πρέπει να έχουν ηλικία από 20 ετών και κάτω.</a:t>
            </a:r>
            <a:endParaRPr lang="en-US" dirty="0" smtClean="0"/>
          </a:p>
          <a:p>
            <a:r>
              <a:rPr lang="el-GR" dirty="0" smtClean="0"/>
              <a:t>Να είναι Έλληνες το γένος και να έχουν Ελληνική υπηκοότητα - Ελληνική ιθαγένεια.</a:t>
            </a:r>
            <a:endParaRPr lang="en-US" dirty="0" smtClean="0"/>
          </a:p>
          <a:p>
            <a:r>
              <a:rPr lang="el-GR" dirty="0" smtClean="0"/>
              <a:t>Οι διαγωγή τους να είναι τουλάχιστον "κοσμία" για όλες τις σχολές και "</a:t>
            </a:r>
            <a:r>
              <a:rPr lang="el-GR" dirty="0" err="1" smtClean="0"/>
              <a:t>κοσμιοτάτη</a:t>
            </a:r>
            <a:r>
              <a:rPr lang="el-GR" dirty="0" smtClean="0"/>
              <a:t>" στη Σ.Α.Ν.</a:t>
            </a:r>
            <a:endParaRPr lang="en-US" dirty="0" smtClean="0"/>
          </a:p>
          <a:p>
            <a:r>
              <a:rPr lang="el-GR" dirty="0" smtClean="0"/>
              <a:t>Να έχουν άρτια υγεία και σωματική διάπλαση (Αυτό διαπιστώνεται από την υγειονομική εξέταση </a:t>
            </a:r>
            <a:r>
              <a:rPr lang="el-GR" dirty="0" err="1" smtClean="0"/>
              <a:t>Tests</a:t>
            </a:r>
            <a:r>
              <a:rPr lang="el-GR" dirty="0" smtClean="0"/>
              <a:t> υγείας).</a:t>
            </a:r>
            <a:endParaRPr lang="en-US" dirty="0" smtClean="0"/>
          </a:p>
          <a:p>
            <a:r>
              <a:rPr lang="el-GR" dirty="0" smtClean="0"/>
              <a:t>Να μην έχουν καταδικαστεί για εγκληματικές πράξεις. Να μην εκκρεμεί σε βάρος του ποινική δίωξη για αδικήματα που προβλέπουν φυλάκιση.</a:t>
            </a:r>
            <a:r>
              <a:rPr lang="el-GR" dirty="0" smtClean="0"/>
              <a:t> Να μη διώκονται για ανυποταξία ή λιποταξία.</a:t>
            </a:r>
            <a:endParaRPr lang="en-US" dirty="0" smtClean="0"/>
          </a:p>
          <a:p>
            <a:pPr>
              <a:buNone/>
            </a:pP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r>
              <a:rPr lang="en-US" dirty="0" smtClean="0"/>
              <a:t> </a:t>
            </a:r>
            <a:r>
              <a:rPr lang="el-GR" dirty="0" smtClean="0"/>
              <a:t>Να μη φέρονται ότι ανήκουν σε θρησκευτικές αιρέσεις.</a:t>
            </a:r>
            <a:endParaRPr lang="en-US" dirty="0" smtClean="0"/>
          </a:p>
          <a:p>
            <a:r>
              <a:rPr lang="el-GR" dirty="0" smtClean="0"/>
              <a:t>Να έχουν ανάστημα πάνω από 1,70 οι άνδρες και πάνω από 1,60 οι γυναίκες. Οι υποψήφιοι της Σχολής Ικάρων (Ιπτάμενοι) δεν πρέπει να έχουν ύψος μεγαλύτερο του 1,90.</a:t>
            </a:r>
            <a:endParaRPr lang="en-US" dirty="0" smtClean="0"/>
          </a:p>
          <a:p>
            <a:r>
              <a:rPr lang="el-GR" dirty="0" smtClean="0"/>
              <a:t>Να έχουν κανονικό σωματικό βάρος. Για τη Σχολή Ικάρων (Ιπτάμενοι) το βάρος πρέπει να κυμαίνεται μεταξύ 63,5 το ελάχιστο και 93 το μέγιστο και όχι μεγαλύτερο του 30% του κανονικού στις υπόλοιπες Σχολές</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42852"/>
            <a:ext cx="8229600" cy="1643066"/>
          </a:xfrm>
        </p:spPr>
        <p:txBody>
          <a:bodyPr/>
          <a:lstStyle/>
          <a:p>
            <a:pPr algn="l"/>
            <a:r>
              <a:rPr lang="el-GR" dirty="0" smtClean="0">
                <a:solidFill>
                  <a:schemeClr val="accent2">
                    <a:lumMod val="75000"/>
                  </a:schemeClr>
                </a:solidFill>
              </a:rPr>
              <a:t>                ΕΙΔΙΚΑ ΣΩΜΑΤΑ</a:t>
            </a:r>
            <a:endParaRPr lang="el-GR" dirty="0">
              <a:solidFill>
                <a:schemeClr val="accent2">
                  <a:lumMod val="75000"/>
                </a:schemeClr>
              </a:solidFill>
            </a:endParaRPr>
          </a:p>
        </p:txBody>
      </p:sp>
      <p:sp>
        <p:nvSpPr>
          <p:cNvPr id="3" name="Content Placeholder 2"/>
          <p:cNvSpPr>
            <a:spLocks noGrp="1"/>
          </p:cNvSpPr>
          <p:nvPr>
            <p:ph idx="1"/>
          </p:nvPr>
        </p:nvSpPr>
        <p:spPr>
          <a:xfrm>
            <a:off x="357158" y="428605"/>
            <a:ext cx="8229600" cy="785818"/>
          </a:xfrm>
        </p:spPr>
        <p:txBody>
          <a:bodyPr/>
          <a:lstStyle/>
          <a:p>
            <a:endParaRPr lang="el-GR" dirty="0"/>
          </a:p>
        </p:txBody>
      </p:sp>
      <p:pic>
        <p:nvPicPr>
          <p:cNvPr id="4098" name="Picture 2" descr="C:\Users\User\8omas pic\167130_1650056904429_1897731_n.jpg"/>
          <p:cNvPicPr>
            <a:picLocks noChangeAspect="1" noChangeArrowheads="1"/>
          </p:cNvPicPr>
          <p:nvPr/>
        </p:nvPicPr>
        <p:blipFill>
          <a:blip r:embed="rId2"/>
          <a:srcRect/>
          <a:stretch>
            <a:fillRect/>
          </a:stretch>
        </p:blipFill>
        <p:spPr bwMode="auto">
          <a:xfrm>
            <a:off x="571472" y="1357298"/>
            <a:ext cx="7670800" cy="535782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4000" dirty="0" smtClean="0">
                <a:solidFill>
                  <a:schemeClr val="accent3">
                    <a:lumMod val="75000"/>
                  </a:schemeClr>
                </a:solidFill>
              </a:rPr>
              <a:t/>
            </a:r>
            <a:br>
              <a:rPr lang="el-GR" sz="4000" dirty="0" smtClean="0">
                <a:solidFill>
                  <a:schemeClr val="accent3">
                    <a:lumMod val="75000"/>
                  </a:schemeClr>
                </a:solidFill>
              </a:rPr>
            </a:br>
            <a:r>
              <a:rPr lang="el-GR" sz="4000" dirty="0" smtClean="0">
                <a:solidFill>
                  <a:schemeClr val="accent3">
                    <a:lumMod val="75000"/>
                  </a:schemeClr>
                </a:solidFill>
              </a:rPr>
              <a:t>ΣΤΡΑΤΙΩΤΙΚΗ </a:t>
            </a:r>
            <a:r>
              <a:rPr lang="el-GR" sz="4000" dirty="0">
                <a:solidFill>
                  <a:schemeClr val="accent3">
                    <a:lumMod val="75000"/>
                  </a:schemeClr>
                </a:solidFill>
              </a:rPr>
              <a:t>ΣΧΟΛΗ ΕΥΕΛΠΙΔΩΝ (Σ.Σ.Ε.)</a:t>
            </a:r>
            <a:r>
              <a:rPr lang="el-GR" dirty="0">
                <a:solidFill>
                  <a:schemeClr val="accent3">
                    <a:lumMod val="75000"/>
                  </a:schemeClr>
                </a:solidFill>
              </a:rPr>
              <a:t/>
            </a:r>
            <a:br>
              <a:rPr lang="el-GR" dirty="0">
                <a:solidFill>
                  <a:schemeClr val="accent3">
                    <a:lumMod val="75000"/>
                  </a:schemeClr>
                </a:solidFill>
              </a:rPr>
            </a:br>
            <a:endParaRPr lang="el-GR" dirty="0">
              <a:solidFill>
                <a:schemeClr val="accent3">
                  <a:lumMod val="75000"/>
                </a:schemeClr>
              </a:solidFill>
            </a:endParaRPr>
          </a:p>
        </p:txBody>
      </p:sp>
      <p:sp>
        <p:nvSpPr>
          <p:cNvPr id="3" name="Content Placeholder 2"/>
          <p:cNvSpPr>
            <a:spLocks noGrp="1"/>
          </p:cNvSpPr>
          <p:nvPr>
            <p:ph idx="1"/>
          </p:nvPr>
        </p:nvSpPr>
        <p:spPr>
          <a:xfrm>
            <a:off x="500034" y="1214422"/>
            <a:ext cx="8229600" cy="5643578"/>
          </a:xfrm>
        </p:spPr>
        <p:txBody>
          <a:bodyPr>
            <a:noAutofit/>
          </a:bodyPr>
          <a:lstStyle/>
          <a:p>
            <a:pPr>
              <a:buNone/>
            </a:pPr>
            <a:r>
              <a:rPr lang="el-GR" sz="2000" dirty="0" smtClean="0">
                <a:solidFill>
                  <a:schemeClr val="accent6">
                    <a:lumMod val="50000"/>
                  </a:schemeClr>
                </a:solidFill>
              </a:rPr>
              <a:t>      α</a:t>
            </a:r>
            <a:r>
              <a:rPr lang="el-GR" sz="2000" dirty="0">
                <a:solidFill>
                  <a:schemeClr val="accent6">
                    <a:lumMod val="50000"/>
                  </a:schemeClr>
                </a:solidFill>
              </a:rPr>
              <a:t>. </a:t>
            </a:r>
            <a:r>
              <a:rPr lang="el-GR" sz="2000" dirty="0">
                <a:solidFill>
                  <a:schemeClr val="accent6">
                    <a:lumMod val="75000"/>
                  </a:schemeClr>
                </a:solidFill>
              </a:rPr>
              <a:t>ΕΔΡΑ ΤΗΣ </a:t>
            </a:r>
            <a:r>
              <a:rPr lang="el-GR" sz="2000" dirty="0" smtClean="0">
                <a:solidFill>
                  <a:schemeClr val="accent6">
                    <a:lumMod val="75000"/>
                  </a:schemeClr>
                </a:solidFill>
              </a:rPr>
              <a:t>ΣΣΕ</a:t>
            </a:r>
            <a:r>
              <a:rPr lang="el-GR" sz="2000" dirty="0" smtClean="0"/>
              <a:t/>
            </a:r>
            <a:br>
              <a:rPr lang="el-GR" sz="2000" dirty="0" smtClean="0"/>
            </a:br>
            <a:r>
              <a:rPr lang="el-GR" sz="2000" dirty="0"/>
              <a:t>Η έδρα της </a:t>
            </a:r>
            <a:r>
              <a:rPr lang="el-GR" sz="2000" dirty="0" err="1"/>
              <a:t>Σχoλής</a:t>
            </a:r>
            <a:r>
              <a:rPr lang="el-GR" sz="2000" dirty="0"/>
              <a:t> βρίσκεται νότια της Αθήνας, στο Δήμο Βάρης Αττικής και συγκεκριμένα επί του οδικού άξονα Βάρης - Κορωπίου.</a:t>
            </a:r>
            <a:r>
              <a:rPr lang="el-GR" sz="2000" dirty="0" smtClean="0"/>
              <a:t/>
            </a:r>
            <a:br>
              <a:rPr lang="el-GR" sz="2000" dirty="0" smtClean="0"/>
            </a:br>
            <a:r>
              <a:rPr lang="el-GR" sz="2000" dirty="0" smtClean="0"/>
              <a:t/>
            </a:r>
            <a:br>
              <a:rPr lang="el-GR" sz="2000" dirty="0" smtClean="0"/>
            </a:br>
            <a:r>
              <a:rPr lang="el-GR" sz="2000" dirty="0">
                <a:solidFill>
                  <a:schemeClr val="accent6">
                    <a:lumMod val="50000"/>
                  </a:schemeClr>
                </a:solidFill>
              </a:rPr>
              <a:t>β.</a:t>
            </a:r>
            <a:r>
              <a:rPr lang="el-GR" sz="2000" dirty="0">
                <a:solidFill>
                  <a:schemeClr val="accent6">
                    <a:lumMod val="75000"/>
                  </a:schemeClr>
                </a:solidFill>
              </a:rPr>
              <a:t> ΕΠΙΣΤΗΜΟΝΙΚΑ ΠΕΔΙΑ ΣΤΑ ΟΠΟΙΑ ΑΝΗΚΕΙ Η </a:t>
            </a:r>
            <a:r>
              <a:rPr lang="el-GR" sz="2000" dirty="0" smtClean="0">
                <a:solidFill>
                  <a:schemeClr val="accent6">
                    <a:lumMod val="75000"/>
                  </a:schemeClr>
                </a:solidFill>
              </a:rPr>
              <a:t>ΣΣΕ</a:t>
            </a:r>
            <a:r>
              <a:rPr lang="el-GR" sz="2000" dirty="0" smtClean="0"/>
              <a:t/>
            </a:r>
            <a:br>
              <a:rPr lang="el-GR" sz="2000" dirty="0" smtClean="0"/>
            </a:br>
            <a:r>
              <a:rPr lang="el-GR" sz="2000" dirty="0"/>
              <a:t>Η ΣΣΕ ανήκει στα επιστημονικά πεδία των θετικών και τεχνολογικών επιστημών .</a:t>
            </a:r>
            <a:r>
              <a:rPr lang="el-GR" sz="2000" dirty="0" smtClean="0"/>
              <a:t/>
            </a:r>
            <a:br>
              <a:rPr lang="el-GR" sz="2000" dirty="0" smtClean="0"/>
            </a:br>
            <a:r>
              <a:rPr lang="el-GR" sz="2000" dirty="0" smtClean="0"/>
              <a:t/>
            </a:r>
            <a:br>
              <a:rPr lang="el-GR" sz="2000" dirty="0" smtClean="0"/>
            </a:br>
            <a:r>
              <a:rPr lang="el-GR" sz="2000" dirty="0">
                <a:solidFill>
                  <a:schemeClr val="accent6">
                    <a:lumMod val="50000"/>
                  </a:schemeClr>
                </a:solidFill>
              </a:rPr>
              <a:t>γ. </a:t>
            </a:r>
            <a:r>
              <a:rPr lang="el-GR" sz="2000" dirty="0">
                <a:solidFill>
                  <a:schemeClr val="accent6">
                    <a:lumMod val="75000"/>
                  </a:schemeClr>
                </a:solidFill>
              </a:rPr>
              <a:t>ΔΙΑΡΚΕΙΑ ΦΟΙΤΗΣΗΣ ΚΑΙ ΧΡΟΝΟΣ ΥΠΟΧΡΕΩΤΙΚΗΣ ΠΑΡΑΜΟΝΗΣ ΣΤΟ ΣΤΡΑΤΕΥΜΑ ΜΕΤΑ ΤΗΝ </a:t>
            </a:r>
            <a:r>
              <a:rPr lang="el-GR" sz="2000" dirty="0" smtClean="0">
                <a:solidFill>
                  <a:schemeClr val="accent6">
                    <a:lumMod val="75000"/>
                  </a:schemeClr>
                </a:solidFill>
              </a:rPr>
              <a:t>ΑΠΟΦΟΙΤΗΣΗ</a:t>
            </a:r>
            <a:r>
              <a:rPr lang="el-GR" sz="2000" dirty="0" smtClean="0"/>
              <a:t/>
            </a:r>
            <a:br>
              <a:rPr lang="el-GR" sz="2000" dirty="0" smtClean="0"/>
            </a:br>
            <a:r>
              <a:rPr lang="el-GR" sz="2000" dirty="0"/>
              <a:t>Η φοίτηση είναι τετραετής και ο χρόνος υποχρεωτικής παραμονής στο στράτευμα μετά την αποφοίτηση είναι οκτώ (8) χρόνια.</a:t>
            </a:r>
            <a:r>
              <a:rPr lang="el-GR" sz="2000" dirty="0" smtClean="0"/>
              <a:t/>
            </a:r>
            <a:br>
              <a:rPr lang="el-GR" sz="2000" dirty="0" smtClean="0"/>
            </a:br>
            <a:r>
              <a:rPr lang="el-GR" sz="1800" dirty="0" smtClean="0"/>
              <a:t/>
            </a:r>
            <a:br>
              <a:rPr lang="el-GR" sz="1800" dirty="0" smtClean="0"/>
            </a:br>
            <a:endParaRPr lang="el-GR" sz="1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142</TotalTime>
  <Words>342</Words>
  <Application>Microsoft Office PowerPoint</Application>
  <PresentationFormat>On-screen Show (4:3)</PresentationFormat>
  <Paragraphs>68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Apex</vt:lpstr>
      <vt:lpstr>ΣΤΡΑΤΙΩΤΙΚΕΣ ΣΧΟΛΕΣ</vt:lpstr>
      <vt:lpstr>Η ΑΡΧΗ ΤΟΥ ΣΤΡΑΤΟΥ</vt:lpstr>
      <vt:lpstr>Η ΕΚΠΑΙΔΕΥΣΗ ΤΩΝ ΣΧΟΛΩΝ</vt:lpstr>
      <vt:lpstr>Slide 4</vt:lpstr>
      <vt:lpstr>ΑΓΩΝΙΣΜΑΤΑ</vt:lpstr>
      <vt:lpstr>ΠΡΟΫΠΟΘΕΣΕΙΣ</vt:lpstr>
      <vt:lpstr>Slide 7</vt:lpstr>
      <vt:lpstr>                ΕΙΔΙΚΑ ΣΩΜΑΤΑ</vt:lpstr>
      <vt:lpstr> ΣΤΡΑΤΙΩΤΙΚΗ ΣΧΟΛΗ ΕΥΕΛΠΙΔΩΝ (Σ.Σ.Ε.) </vt:lpstr>
      <vt:lpstr> ΣΧΟΛΗ ΝΑΥΤΙΚΩΝ ΔΟΚΙΜΩΝ (Σ.Ν.Δ.) </vt:lpstr>
      <vt:lpstr> ΣΧΟΛΗ ΙΚΑΡΩΝ (Σ.Ι.) </vt:lpstr>
      <vt:lpstr> ΣΧΟΛΗ ΜΟΝΙΜΩΝ ΥΠΑΞΙΩΜΑΤΙΚΩΝ (Σ.Μ.Υ.) </vt:lpstr>
      <vt:lpstr> ΣΤΡΑΤΙΩΤΙΚΗ ΣΧΟΛΗ ΑΞΙΩΜΑΤΙΚΩΝ ΣΩΜΑΤΩΝ (Σ.Σ.Α.Σ.) </vt:lpstr>
      <vt:lpstr> ΣΧΟΛΗ ΑΞΙΩΜΑΤΙΚΩΝ ΝΟΣΗΛΕΥΤΙΚΗΣ (Σ.Α.Ν.) </vt:lpstr>
      <vt:lpstr> ΣΧΟΛΗ ΜΟΝΙΜΩΝ ΥΠΑΞΙΩΜΑΤΙΚΩΝ ΝΑΥΤΙΚΟΥ (Σ.Μ.Υ.Ν.) </vt:lpstr>
      <vt:lpstr> ΣΧΟΛΗ ΤΕΧΝΙΚΩΝ ΥΠΑΞΙΩΜΑΤΙΚΩΝ ΑΕΡΟΠΟΡΙΑΣ (Σ.Τ.Υ.Α.) </vt:lpstr>
      <vt:lpstr> ΣΧΟΛΗ ΥΠΑΞΙΩΜΑΤΙΚΩΝ ΔΙΟΙΚΗΤΩΝ ΠΟΛΕΜΙΚΗΣ ΑΕΡΟΠΟΡΙΑΣ (Σ.Υ.Δ.) </vt:lpstr>
      <vt:lpstr>ΗΛΕΚΤΡΟΝΙΚΕΣ ΠΗΓΕΣ</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ΣΤΡΑΤΙΩΤΙΚΕΣ ΣΧΟΛΕΣ</dc:title>
  <dc:creator>User</dc:creator>
  <cp:lastModifiedBy>User</cp:lastModifiedBy>
  <cp:revision>38</cp:revision>
  <dcterms:created xsi:type="dcterms:W3CDTF">2012-11-27T19:42:58Z</dcterms:created>
  <dcterms:modified xsi:type="dcterms:W3CDTF">2012-11-27T22:05:12Z</dcterms:modified>
</cp:coreProperties>
</file>